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1"/>
  </p:notesMasterIdLst>
  <p:sldIdLst>
    <p:sldId id="301" r:id="rId2"/>
    <p:sldId id="303" r:id="rId3"/>
    <p:sldId id="376" r:id="rId4"/>
    <p:sldId id="399" r:id="rId5"/>
    <p:sldId id="370" r:id="rId6"/>
    <p:sldId id="380" r:id="rId7"/>
    <p:sldId id="400" r:id="rId8"/>
    <p:sldId id="401" r:id="rId9"/>
    <p:sldId id="368" r:id="rId10"/>
  </p:sldIdLst>
  <p:sldSz cx="12192000" cy="6858000"/>
  <p:notesSz cx="6858000" cy="9144000"/>
  <p:embeddedFontLst>
    <p:embeddedFont>
      <p:font typeface="Arial Black" panose="020B0A04020102020204" pitchFamily="34" charset="0"/>
      <p:bold r:id="rId12"/>
    </p:embeddedFont>
    <p:embeddedFont>
      <p:font typeface="Bahnschrift SemiLight" panose="020B0502040204020203" pitchFamily="3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Open Sans" panose="020B0604020202020204" charset="0"/>
      <p:regular r:id="rId20"/>
      <p:bold r:id="rId21"/>
      <p:italic r:id="rId22"/>
      <p:boldItalic r:id="rId23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990"/>
    <a:srgbClr val="004A78"/>
    <a:srgbClr val="003764"/>
    <a:srgbClr val="00517C"/>
    <a:srgbClr val="3660AC"/>
    <a:srgbClr val="A5CC92"/>
    <a:srgbClr val="FFF9E7"/>
    <a:srgbClr val="FFFFFF"/>
    <a:srgbClr val="FDCBDF"/>
    <a:srgbClr val="F70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62" autoAdjust="0"/>
  </p:normalViewPr>
  <p:slideViewPr>
    <p:cSldViewPr snapToGrid="0">
      <p:cViewPr>
        <p:scale>
          <a:sx n="90" d="100"/>
          <a:sy n="90" d="100"/>
        </p:scale>
        <p:origin x="168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22.10.2024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810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2748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298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2360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64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863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6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46058C0-DC1F-4A05-8C05-2B1455781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3" y="132260"/>
            <a:ext cx="1523862" cy="1710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8E12A-85B4-4638-9F1D-A34802941553}"/>
              </a:ext>
            </a:extLst>
          </p:cNvPr>
          <p:cNvSpPr txBox="1"/>
          <p:nvPr userDrawn="1"/>
        </p:nvSpPr>
        <p:spPr>
          <a:xfrm>
            <a:off x="649918" y="553398"/>
            <a:ext cx="9397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51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</a:rPr>
              <a:t>Молодость – время выбора!</a:t>
            </a:r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9B099EB3-AF5F-4966-B730-DD83BD37D92D}"/>
              </a:ext>
            </a:extLst>
          </p:cNvPr>
          <p:cNvGrpSpPr/>
          <p:nvPr userDrawn="1"/>
        </p:nvGrpSpPr>
        <p:grpSpPr>
          <a:xfrm>
            <a:off x="0" y="79074"/>
            <a:ext cx="4614945" cy="2359435"/>
            <a:chOff x="5846381" y="312314"/>
            <a:chExt cx="4614945" cy="2359435"/>
          </a:xfrm>
        </p:grpSpPr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FF1C4EA9-03EA-4FF5-9012-D579E29397CB}"/>
                </a:ext>
              </a:extLst>
            </p:cNvPr>
            <p:cNvGrpSpPr/>
            <p:nvPr/>
          </p:nvGrpSpPr>
          <p:grpSpPr>
            <a:xfrm>
              <a:off x="5846381" y="394717"/>
              <a:ext cx="4614945" cy="2277032"/>
              <a:chOff x="1602375" y="1167382"/>
              <a:chExt cx="8663289" cy="4660394"/>
            </a:xfrm>
          </p:grpSpPr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id="{4A7B1289-75FA-4BE0-B04B-A894B7F796B7}"/>
                  </a:ext>
                </a:extLst>
              </p:cNvPr>
              <p:cNvGrpSpPr/>
              <p:nvPr/>
            </p:nvGrpSpPr>
            <p:grpSpPr>
              <a:xfrm>
                <a:off x="1602375" y="1167382"/>
                <a:ext cx="8663289" cy="4660394"/>
                <a:chOff x="0" y="385571"/>
                <a:chExt cx="8530547" cy="4520186"/>
              </a:xfrm>
            </p:grpSpPr>
            <p:pic>
              <p:nvPicPr>
                <p:cNvPr id="90" name="Рисунок 89">
                  <a:extLst>
                    <a:ext uri="{FF2B5EF4-FFF2-40B4-BE49-F238E27FC236}">
                      <a16:creationId xmlns:a16="http://schemas.microsoft.com/office/drawing/2014/main" id="{9302005E-F676-4B15-854F-1569C3BE1B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85571"/>
                  <a:ext cx="8530547" cy="452018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91" name="Группа 90">
                  <a:extLst>
                    <a:ext uri="{FF2B5EF4-FFF2-40B4-BE49-F238E27FC236}">
                      <a16:creationId xmlns:a16="http://schemas.microsoft.com/office/drawing/2014/main" id="{69F54BF9-CD47-4673-A3CE-D91CA995B7C6}"/>
                    </a:ext>
                  </a:extLst>
                </p:cNvPr>
                <p:cNvGrpSpPr/>
                <p:nvPr/>
              </p:nvGrpSpPr>
              <p:grpSpPr>
                <a:xfrm>
                  <a:off x="1957946" y="916038"/>
                  <a:ext cx="4449779" cy="3082597"/>
                  <a:chOff x="1957946" y="916038"/>
                  <a:chExt cx="4449779" cy="3082597"/>
                </a:xfrm>
              </p:grpSpPr>
              <p:sp>
                <p:nvSpPr>
                  <p:cNvPr id="92" name="Овал 91">
                    <a:extLst>
                      <a:ext uri="{FF2B5EF4-FFF2-40B4-BE49-F238E27FC236}">
                        <a16:creationId xmlns:a16="http://schemas.microsoft.com/office/drawing/2014/main" id="{BAEB16E9-75D6-49EC-B72C-DC4371C6857F}"/>
                      </a:ext>
                    </a:extLst>
                  </p:cNvPr>
                  <p:cNvSpPr/>
                  <p:nvPr/>
                </p:nvSpPr>
                <p:spPr>
                  <a:xfrm>
                    <a:off x="2065508" y="150022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3" name="Овал 92">
                    <a:extLst>
                      <a:ext uri="{FF2B5EF4-FFF2-40B4-BE49-F238E27FC236}">
                        <a16:creationId xmlns:a16="http://schemas.microsoft.com/office/drawing/2014/main" id="{73146CEC-2C34-4958-9485-BF2CF75448F5}"/>
                      </a:ext>
                    </a:extLst>
                  </p:cNvPr>
                  <p:cNvSpPr/>
                  <p:nvPr/>
                </p:nvSpPr>
                <p:spPr>
                  <a:xfrm>
                    <a:off x="3690084" y="91603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4" name="Овал 93">
                    <a:extLst>
                      <a:ext uri="{FF2B5EF4-FFF2-40B4-BE49-F238E27FC236}">
                        <a16:creationId xmlns:a16="http://schemas.microsoft.com/office/drawing/2014/main" id="{22833251-0D8F-419B-AD56-EB05FB23EF34}"/>
                      </a:ext>
                    </a:extLst>
                  </p:cNvPr>
                  <p:cNvSpPr/>
                  <p:nvPr/>
                </p:nvSpPr>
                <p:spPr>
                  <a:xfrm>
                    <a:off x="3323874" y="233808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5" name="Овал 94">
                    <a:extLst>
                      <a:ext uri="{FF2B5EF4-FFF2-40B4-BE49-F238E27FC236}">
                        <a16:creationId xmlns:a16="http://schemas.microsoft.com/office/drawing/2014/main" id="{78243922-073C-4C92-B9A1-2E5F9BE92144}"/>
                      </a:ext>
                    </a:extLst>
                  </p:cNvPr>
                  <p:cNvSpPr/>
                  <p:nvPr/>
                </p:nvSpPr>
                <p:spPr>
                  <a:xfrm>
                    <a:off x="1957946" y="315179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6" name="Овал 95">
                    <a:extLst>
                      <a:ext uri="{FF2B5EF4-FFF2-40B4-BE49-F238E27FC236}">
                        <a16:creationId xmlns:a16="http://schemas.microsoft.com/office/drawing/2014/main" id="{58CB9CD8-1530-455F-B790-554579D3A758}"/>
                      </a:ext>
                    </a:extLst>
                  </p:cNvPr>
                  <p:cNvSpPr/>
                  <p:nvPr/>
                </p:nvSpPr>
                <p:spPr>
                  <a:xfrm>
                    <a:off x="2682756" y="3599592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7" name="Овал 96">
                    <a:extLst>
                      <a:ext uri="{FF2B5EF4-FFF2-40B4-BE49-F238E27FC236}">
                        <a16:creationId xmlns:a16="http://schemas.microsoft.com/office/drawing/2014/main" id="{C1323C81-1ACF-45B5-9639-68A01A9E2F08}"/>
                      </a:ext>
                    </a:extLst>
                  </p:cNvPr>
                  <p:cNvSpPr/>
                  <p:nvPr/>
                </p:nvSpPr>
                <p:spPr>
                  <a:xfrm>
                    <a:off x="5997546" y="374262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8" name="Овал 97">
                    <a:extLst>
                      <a:ext uri="{FF2B5EF4-FFF2-40B4-BE49-F238E27FC236}">
                        <a16:creationId xmlns:a16="http://schemas.microsoft.com/office/drawing/2014/main" id="{BF9AC61F-BE2B-45F7-A80D-102EDA6DEE9A}"/>
                      </a:ext>
                    </a:extLst>
                  </p:cNvPr>
                  <p:cNvSpPr/>
                  <p:nvPr/>
                </p:nvSpPr>
                <p:spPr>
                  <a:xfrm>
                    <a:off x="4351904" y="229864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9" name="Овал 98">
                    <a:extLst>
                      <a:ext uri="{FF2B5EF4-FFF2-40B4-BE49-F238E27FC236}">
                        <a16:creationId xmlns:a16="http://schemas.microsoft.com/office/drawing/2014/main" id="{643D66A0-0A6C-400C-A73D-9D9276AF68FE}"/>
                      </a:ext>
                    </a:extLst>
                  </p:cNvPr>
                  <p:cNvSpPr/>
                  <p:nvPr/>
                </p:nvSpPr>
                <p:spPr>
                  <a:xfrm>
                    <a:off x="6083399" y="2042821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0" name="Овал 99">
                    <a:extLst>
                      <a:ext uri="{FF2B5EF4-FFF2-40B4-BE49-F238E27FC236}">
                        <a16:creationId xmlns:a16="http://schemas.microsoft.com/office/drawing/2014/main" id="{830936E4-7319-4352-8910-496AC9B7C9D3}"/>
                      </a:ext>
                    </a:extLst>
                  </p:cNvPr>
                  <p:cNvSpPr/>
                  <p:nvPr/>
                </p:nvSpPr>
                <p:spPr>
                  <a:xfrm>
                    <a:off x="6124283" y="141786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3148D5BB-2056-4AE8-B0BC-C3B3AF0D4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0670" y="1984716"/>
                <a:ext cx="578228" cy="5782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3" name="Picture 4" descr="Белорусский Республиканский Союз Молодежи - mtec.by">
                <a:extLst>
                  <a:ext uri="{FF2B5EF4-FFF2-40B4-BE49-F238E27FC236}">
                    <a16:creationId xmlns:a16="http://schemas.microsoft.com/office/drawing/2014/main" id="{4D6C68B8-DC43-4862-86CC-E69972D9FE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08" r="24574"/>
              <a:stretch/>
            </p:blipFill>
            <p:spPr bwMode="auto">
              <a:xfrm>
                <a:off x="3475903" y="3541186"/>
                <a:ext cx="466306" cy="42295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14" descr="Шляпа выпускника – Бесплатные иконки: образование">
                <a:extLst>
                  <a:ext uri="{FF2B5EF4-FFF2-40B4-BE49-F238E27FC236}">
                    <a16:creationId xmlns:a16="http://schemas.microsoft.com/office/drawing/2014/main" id="{77591CDA-608E-473A-AE46-772E28B0B2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" t="19785" r="4425" b="15657"/>
              <a:stretch/>
            </p:blipFill>
            <p:spPr bwMode="auto">
              <a:xfrm>
                <a:off x="5784471" y="2608526"/>
                <a:ext cx="641238" cy="4456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18" descr="здоровый образ жизни люди логотип шаблон вектор значок PNG , органический,  персонаж, зеленый PNG картинки и пнг рисунок для бесплатной загрузки">
                <a:extLst>
                  <a:ext uri="{FF2B5EF4-FFF2-40B4-BE49-F238E27FC236}">
                    <a16:creationId xmlns:a16="http://schemas.microsoft.com/office/drawing/2014/main" id="{39237B99-9D5A-4D6B-BE15-F238C9BEFC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0" t="31630" r="24861" b="31038"/>
              <a:stretch/>
            </p:blipFill>
            <p:spPr bwMode="auto">
              <a:xfrm>
                <a:off x="7693247" y="3257710"/>
                <a:ext cx="623501" cy="45945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Рисунок 85">
                <a:extLst>
                  <a:ext uri="{FF2B5EF4-FFF2-40B4-BE49-F238E27FC236}">
                    <a16:creationId xmlns:a16="http://schemas.microsoft.com/office/drawing/2014/main" id="{9C019794-8F25-47A7-B825-61D049374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4010" y="4333803"/>
                <a:ext cx="736795" cy="4604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7" name="Рисунок 86">
                <a:extLst>
                  <a:ext uri="{FF2B5EF4-FFF2-40B4-BE49-F238E27FC236}">
                    <a16:creationId xmlns:a16="http://schemas.microsoft.com/office/drawing/2014/main" id="{092A6984-FD74-433D-83DA-7A7A97B18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5510" y="3021456"/>
                <a:ext cx="566336" cy="5656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8" name="Рисунок 87">
                <a:extLst>
                  <a:ext uri="{FF2B5EF4-FFF2-40B4-BE49-F238E27FC236}">
                    <a16:creationId xmlns:a16="http://schemas.microsoft.com/office/drawing/2014/main" id="{DFC05BB4-FC92-43C3-8F8A-5C0255468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1184" y="3902053"/>
                <a:ext cx="827627" cy="827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9" name="Picture 30" descr="Какие символы ассоциируются у кормянцев с Победой? - Зара над Сожам">
                <a:extLst>
                  <a:ext uri="{FF2B5EF4-FFF2-40B4-BE49-F238E27FC236}">
                    <a16:creationId xmlns:a16="http://schemas.microsoft.com/office/drawing/2014/main" id="{A7BC7EEA-4521-41F8-9170-CE61A28E2B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2977" y="1738402"/>
                <a:ext cx="1073801" cy="778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D611545D-1DF9-41DB-9C85-94508FBFC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280" y="312314"/>
              <a:ext cx="428786" cy="630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9" name="Picture 2">
            <a:extLst>
              <a:ext uri="{FF2B5EF4-FFF2-40B4-BE49-F238E27FC236}">
                <a16:creationId xmlns:a16="http://schemas.microsoft.com/office/drawing/2014/main" id="{394C9906-987E-4EE6-A06F-3D8EDC5E6A7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37"/>
          <a:stretch/>
        </p:blipFill>
        <p:spPr bwMode="auto">
          <a:xfrm>
            <a:off x="3520403" y="646274"/>
            <a:ext cx="332140" cy="3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638352" cy="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" Target="slide5.xml"/><Relationship Id="rId7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slide" Target="slide2.xml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12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11" Type="http://schemas.openxmlformats.org/officeDocument/2006/relationships/image" Target="../media/image17.jfif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rvc.by/company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etogether.by/o-fonde/" TargetMode="External"/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" Target="slide2.xml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slide" Target="slide2.xml"/><Relationship Id="rId7" Type="http://schemas.openxmlformats.org/officeDocument/2006/relationships/hyperlink" Target="https://brsm.by/ru/voluntee-news-ru/" TargetMode="Externa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10" Type="http://schemas.microsoft.com/office/2007/relationships/hdphoto" Target="../media/hdphoto11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403335" y="4369849"/>
            <a:ext cx="4285561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волонтерской деятельности; волонтерские отряды)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399341" y="2962126"/>
            <a:ext cx="4777740" cy="1710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Молодежь –           за милосердие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0F1C92-0742-42D6-B505-A5E22FAAC399}"/>
              </a:ext>
            </a:extLst>
          </p:cNvPr>
          <p:cNvSpPr/>
          <p:nvPr/>
        </p:nvSpPr>
        <p:spPr>
          <a:xfrm>
            <a:off x="5180309" y="6182810"/>
            <a:ext cx="1949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Октябрь, 2024 год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D5F216-5F9C-4CBD-A4C8-CCC12DB14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2" y="1677571"/>
            <a:ext cx="1284555" cy="1284555"/>
          </a:xfrm>
          <a:prstGeom prst="rect">
            <a:avLst/>
          </a:prstGeom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008A7B8-01C6-41D4-8297-432278F01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059965"/>
              </p:ext>
            </p:extLst>
          </p:nvPr>
        </p:nvGraphicFramePr>
        <p:xfrm>
          <a:off x="404029" y="2070539"/>
          <a:ext cx="6180975" cy="3562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5" imgW="8241120" imgH="4749120" progId="Photoshop.Image.25">
                  <p:embed/>
                </p:oleObj>
              </mc:Choice>
              <mc:Fallback>
                <p:oleObj name="Image" r:id="rId5" imgW="8241120" imgH="4749120" progId="Photoshop.Image.2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4029" y="2070539"/>
                        <a:ext cx="6180975" cy="3562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8B46073-1350-4B5F-B2A5-2A146BCD4DCD}"/>
              </a:ext>
            </a:extLst>
          </p:cNvPr>
          <p:cNvSpPr txBox="1"/>
          <p:nvPr/>
        </p:nvSpPr>
        <p:spPr>
          <a:xfrm>
            <a:off x="848770" y="2424539"/>
            <a:ext cx="1702133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1. Наши инициативы</a:t>
            </a:r>
            <a:endParaRPr lang="en-US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здесь и сейчас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990E9-CFBF-4585-9E5C-39F5FA07BC15}"/>
              </a:ext>
            </a:extLst>
          </p:cNvPr>
          <p:cNvSpPr txBox="1"/>
          <p:nvPr/>
        </p:nvSpPr>
        <p:spPr>
          <a:xfrm>
            <a:off x="2864577" y="2101019"/>
            <a:ext cx="1254574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9. Наследники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Победы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C3584-3F73-428F-AAB5-BB1CF4486421}"/>
              </a:ext>
            </a:extLst>
          </p:cNvPr>
          <p:cNvSpPr txBox="1"/>
          <p:nvPr/>
        </p:nvSpPr>
        <p:spPr>
          <a:xfrm>
            <a:off x="884895" y="3457125"/>
            <a:ext cx="1219565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8. Управление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государством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E4255-AFD1-4B9A-AE6D-C1FEC6F92F10}"/>
              </a:ext>
            </a:extLst>
          </p:cNvPr>
          <p:cNvSpPr txBox="1"/>
          <p:nvPr/>
        </p:nvSpPr>
        <p:spPr>
          <a:xfrm>
            <a:off x="419269" y="4031404"/>
            <a:ext cx="1115818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3. Что может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БРСМ?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A86ADE-65C5-4D44-9BCE-9A5F1693AA22}"/>
              </a:ext>
            </a:extLst>
          </p:cNvPr>
          <p:cNvSpPr txBox="1"/>
          <p:nvPr/>
        </p:nvSpPr>
        <p:spPr>
          <a:xfrm>
            <a:off x="2222895" y="5022400"/>
            <a:ext cx="1222404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7. Молодежь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- за Союзное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государство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F6ED78-18CE-4E51-8490-0DD03214FB4B}"/>
              </a:ext>
            </a:extLst>
          </p:cNvPr>
          <p:cNvSpPr txBox="1"/>
          <p:nvPr/>
        </p:nvSpPr>
        <p:spPr>
          <a:xfrm>
            <a:off x="4148273" y="5109396"/>
            <a:ext cx="1318824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4. Путь к успеху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9053B7-1997-4151-B036-4E3D963FC401}"/>
              </a:ext>
            </a:extLst>
          </p:cNvPr>
          <p:cNvSpPr txBox="1"/>
          <p:nvPr/>
        </p:nvSpPr>
        <p:spPr>
          <a:xfrm>
            <a:off x="4330446" y="2301597"/>
            <a:ext cx="1207831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5. Зову в свою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профессию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14EAC5-1D3E-439E-ACC0-43CC06485732}"/>
              </a:ext>
            </a:extLst>
          </p:cNvPr>
          <p:cNvSpPr txBox="1"/>
          <p:nvPr/>
        </p:nvSpPr>
        <p:spPr>
          <a:xfrm>
            <a:off x="5177166" y="3007091"/>
            <a:ext cx="1302344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2. Молодежь – 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за милосердие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8F77B2-5F55-48AE-AA5E-C0C14632C162}"/>
              </a:ext>
            </a:extLst>
          </p:cNvPr>
          <p:cNvSpPr txBox="1"/>
          <p:nvPr/>
        </p:nvSpPr>
        <p:spPr>
          <a:xfrm>
            <a:off x="5260987" y="3515802"/>
            <a:ext cx="1302343" cy="57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6. Молодежь – 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за здоровый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3764"/>
                </a:solidFill>
                <a:cs typeface="Times New Roman" panose="02020603050405020304" pitchFamily="18" charset="0"/>
              </a:rPr>
              <a:t>образ жизни</a:t>
            </a:r>
            <a:endParaRPr lang="ru-BY" sz="1300" b="1" dirty="0">
              <a:solidFill>
                <a:srgbClr val="003764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4828750" y="246078"/>
            <a:ext cx="68203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Милосердие — это не просто добродетель, </a:t>
            </a:r>
            <a:b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 фундамент для создания гармоничного мира, в котором гуманность, любовь и взаимопомощь становятся главными ценностями. Проявляя милосердие, мы придаем жизни больший смысл и делаем мир светлее, а главное, богаче и осмысленнее. Пусть каждый милосердный поступок вдохновляет нас и окружающих на добрые дела. </a:t>
            </a: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656977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656976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709447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656975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634133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2372430" y="3043716"/>
            <a:ext cx="953805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976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Ответьте на вопросы викторины</a:t>
            </a:r>
            <a:endParaRPr lang="x-none" sz="4000" b="1" dirty="0">
              <a:solidFill>
                <a:srgbClr val="09763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2" y="2694783"/>
            <a:ext cx="1706311" cy="1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518284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5234902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5250270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526058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52349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Кто такие волонтеры? Назовите основные направления </a:t>
            </a:r>
          </a:p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 деятельности в Республике Беларусь.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5686384" y="1866906"/>
            <a:ext cx="6082607" cy="2290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Волонтерство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связано с участием людей независимо от возраста, расы, пола и вероисповеданий в мероприятиях, направленных на решение социальных, культурных, экономических, экологических проблем в обществе, 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не связанных с извлечением прибыли.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Волонтеры участвуют в процессах политических и социальных изменений.  Волонтерские инициативы распространяются на все сферы человеческой деятельности.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118816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118816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9DD3E2-9ECC-4595-BBD0-6F53B9377419}"/>
              </a:ext>
            </a:extLst>
          </p:cNvPr>
          <p:cNvSpPr txBox="1"/>
          <p:nvPr/>
        </p:nvSpPr>
        <p:spPr>
          <a:xfrm>
            <a:off x="382405" y="4864524"/>
            <a:ext cx="5125508" cy="166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Волонтер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— человек, добровольно и безвозмездно занимающийся общественно полезной деятельностью.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Синоним слова «волонтер» — доброволец.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В основе волонтерского движения лежит стремление сделать мир лучше.</a:t>
            </a:r>
          </a:p>
        </p:txBody>
      </p:sp>
      <p:pic>
        <p:nvPicPr>
          <p:cNvPr id="20" name="пальчик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023813"/>
            <a:ext cx="514061" cy="5140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EFCF84-0A05-48D7-B5AE-6D17959AB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867614"/>
            <a:ext cx="5125508" cy="28632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E9DB9F5-E054-4E02-ADDB-D778E2F5D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213" y="5397123"/>
            <a:ext cx="392087" cy="406712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773A26-B260-43F0-B11B-2F03842C5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1993" y="4297456"/>
            <a:ext cx="5811387" cy="2313907"/>
          </a:xfrm>
          <a:prstGeom prst="rect">
            <a:avLst/>
          </a:prstGeom>
        </p:spPr>
      </p:pic>
      <p:sp>
        <p:nvSpPr>
          <p:cNvPr id="17" name="шторка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0" y="1680209"/>
            <a:ext cx="12192000" cy="5083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41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шторка" hidden="1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0" y="1567337"/>
            <a:ext cx="12192000" cy="51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Выноска: изогнутая линия с чертой 21">
            <a:extLst>
              <a:ext uri="{FF2B5EF4-FFF2-40B4-BE49-F238E27FC236}">
                <a16:creationId xmlns:a16="http://schemas.microsoft.com/office/drawing/2014/main" id="{A4B21DB2-A099-4165-BDFC-A40978A314DC}"/>
              </a:ext>
            </a:extLst>
          </p:cNvPr>
          <p:cNvSpPr/>
          <p:nvPr/>
        </p:nvSpPr>
        <p:spPr>
          <a:xfrm flipH="1">
            <a:off x="440104" y="2352290"/>
            <a:ext cx="2822451" cy="1155216"/>
          </a:xfrm>
          <a:prstGeom prst="accentCallout2">
            <a:avLst>
              <a:gd name="adj1" fmla="val 16489"/>
              <a:gd name="adj2" fmla="val -4000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FDCB9D"/>
          </a:solidFill>
          <a:ln>
            <a:solidFill>
              <a:srgbClr val="FA77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Культура и искусство:</a:t>
            </a:r>
          </a:p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помощь в проведении культурных событий, фестивалей, выставок и мастер-классов</a:t>
            </a:r>
          </a:p>
        </p:txBody>
      </p:sp>
      <p:sp>
        <p:nvSpPr>
          <p:cNvPr id="24" name="Выноска: изогнутая линия с чертой 23">
            <a:extLst>
              <a:ext uri="{FF2B5EF4-FFF2-40B4-BE49-F238E27FC236}">
                <a16:creationId xmlns:a16="http://schemas.microsoft.com/office/drawing/2014/main" id="{F0BACCF0-D44E-443F-98E6-65DAEDC7CB10}"/>
              </a:ext>
            </a:extLst>
          </p:cNvPr>
          <p:cNvSpPr/>
          <p:nvPr/>
        </p:nvSpPr>
        <p:spPr>
          <a:xfrm flipH="1">
            <a:off x="440104" y="3734830"/>
            <a:ext cx="2822449" cy="1301229"/>
          </a:xfrm>
          <a:prstGeom prst="accentCallout2">
            <a:avLst>
              <a:gd name="adj1" fmla="val 16489"/>
              <a:gd name="adj2" fmla="val -4000"/>
              <a:gd name="adj3" fmla="val 14130"/>
              <a:gd name="adj4" fmla="val -14881"/>
              <a:gd name="adj5" fmla="val -67214"/>
              <a:gd name="adj6" fmla="val -48726"/>
            </a:avLst>
          </a:prstGeom>
          <a:solidFill>
            <a:srgbClr val="84F4E9"/>
          </a:solidFill>
          <a:ln>
            <a:solidFill>
              <a:srgbClr val="0D8F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Спорт:</a:t>
            </a:r>
          </a:p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участие в организации спортивных мероприятий, помощь детям и молодежным командам</a:t>
            </a:r>
          </a:p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в тренировках и выступлениях</a:t>
            </a:r>
          </a:p>
        </p:txBody>
      </p:sp>
      <p:sp>
        <p:nvSpPr>
          <p:cNvPr id="8" name="Выноска: изогнутая линия с чертой 7">
            <a:extLst>
              <a:ext uri="{FF2B5EF4-FFF2-40B4-BE49-F238E27FC236}">
                <a16:creationId xmlns:a16="http://schemas.microsoft.com/office/drawing/2014/main" id="{EDB76CA9-75E8-46CE-A5C2-A69F7167E2FC}"/>
              </a:ext>
            </a:extLst>
          </p:cNvPr>
          <p:cNvSpPr/>
          <p:nvPr/>
        </p:nvSpPr>
        <p:spPr>
          <a:xfrm flipH="1">
            <a:off x="276749" y="927480"/>
            <a:ext cx="3429000" cy="1304092"/>
          </a:xfrm>
          <a:prstGeom prst="accentCallout2">
            <a:avLst>
              <a:gd name="adj1" fmla="val 75721"/>
              <a:gd name="adj2" fmla="val -2333"/>
              <a:gd name="adj3" fmla="val 125680"/>
              <a:gd name="adj4" fmla="val -13333"/>
              <a:gd name="adj5" fmla="val 164212"/>
              <a:gd name="adj6" fmla="val -36333"/>
            </a:avLst>
          </a:prstGeom>
          <a:solidFill>
            <a:srgbClr val="E6B0B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Социальное обслуживание:</a:t>
            </a:r>
          </a:p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помощь пожилым людям, детям из неблагополучных семей, инвалидам и малоимущим; поддержка в виде общения, организации досуга и помощи в бытовых вопросах</a:t>
            </a:r>
          </a:p>
        </p:txBody>
      </p:sp>
      <p:pic>
        <p:nvPicPr>
          <p:cNvPr id="25" name="Рисунок 24" descr="Скрипичный ключ">
            <a:extLst>
              <a:ext uri="{FF2B5EF4-FFF2-40B4-BE49-F238E27FC236}">
                <a16:creationId xmlns:a16="http://schemas.microsoft.com/office/drawing/2014/main" id="{2760298E-4228-496D-8985-488667318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948" y="2178933"/>
            <a:ext cx="558000" cy="558000"/>
          </a:xfrm>
          <a:prstGeom prst="rect">
            <a:avLst/>
          </a:prstGeom>
        </p:spPr>
      </p:pic>
      <p:pic>
        <p:nvPicPr>
          <p:cNvPr id="21" name="Рисунок 20" descr="Всеобщий доступ">
            <a:extLst>
              <a:ext uri="{FF2B5EF4-FFF2-40B4-BE49-F238E27FC236}">
                <a16:creationId xmlns:a16="http://schemas.microsoft.com/office/drawing/2014/main" id="{5FA50DC0-B9D4-46E1-9D3E-A41AFDE20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2046" y="454224"/>
            <a:ext cx="678568" cy="678568"/>
          </a:xfrm>
          <a:prstGeom prst="rect">
            <a:avLst/>
          </a:prstGeom>
        </p:spPr>
      </p:pic>
      <p:pic>
        <p:nvPicPr>
          <p:cNvPr id="26" name="Рисунок 25" descr="Футбольный мяч">
            <a:extLst>
              <a:ext uri="{FF2B5EF4-FFF2-40B4-BE49-F238E27FC236}">
                <a16:creationId xmlns:a16="http://schemas.microsoft.com/office/drawing/2014/main" id="{1C78B006-A206-49F3-97F1-B463CFF305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2249" y="3487208"/>
            <a:ext cx="558000" cy="558000"/>
          </a:xfrm>
          <a:prstGeom prst="rect">
            <a:avLst/>
          </a:prstGeom>
        </p:spPr>
      </p:pic>
      <p:sp>
        <p:nvSpPr>
          <p:cNvPr id="11" name="Выноска: двойная изогнутая линия с чертой 10">
            <a:extLst>
              <a:ext uri="{FF2B5EF4-FFF2-40B4-BE49-F238E27FC236}">
                <a16:creationId xmlns:a16="http://schemas.microsoft.com/office/drawing/2014/main" id="{3AD63345-636C-45D3-BF2F-6CCCE470EBFF}"/>
              </a:ext>
            </a:extLst>
          </p:cNvPr>
          <p:cNvSpPr/>
          <p:nvPr/>
        </p:nvSpPr>
        <p:spPr>
          <a:xfrm rot="5400000">
            <a:off x="5115774" y="3614787"/>
            <a:ext cx="1962989" cy="4239124"/>
          </a:xfrm>
          <a:prstGeom prst="accentCallout3">
            <a:avLst>
              <a:gd name="adj1" fmla="val 76106"/>
              <a:gd name="adj2" fmla="val -7037"/>
              <a:gd name="adj3" fmla="val 64422"/>
              <a:gd name="adj4" fmla="val -20556"/>
              <a:gd name="adj5" fmla="val 44221"/>
              <a:gd name="adj6" fmla="val -58473"/>
              <a:gd name="adj7" fmla="val 69529"/>
              <a:gd name="adj8" fmla="val -92699"/>
            </a:avLst>
          </a:prstGeom>
          <a:solidFill>
            <a:srgbClr val="C5D3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b="1" dirty="0">
                <a:solidFill>
                  <a:schemeClr val="tx1"/>
                </a:solidFill>
                <a:latin typeface="Open Sans"/>
              </a:rPr>
              <a:t>     </a:t>
            </a:r>
            <a:r>
              <a:rPr lang="ru-RU" b="1" dirty="0" err="1">
                <a:solidFill>
                  <a:schemeClr val="tx1"/>
                </a:solidFill>
              </a:rPr>
              <a:t>Медиасфера</a:t>
            </a:r>
            <a:r>
              <a:rPr lang="ru-RU" b="1" dirty="0">
                <a:solidFill>
                  <a:schemeClr val="tx1"/>
                </a:solidFill>
              </a:rPr>
              <a:t>:</a:t>
            </a:r>
          </a:p>
          <a:p>
            <a:pPr marL="36000" algn="just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оказание помощи в сборе и распространении информации о значимых событиях, акциях и инициативах; помощь в создании контента для газет, журналов, онлайн-изданий, радиостанций; документирование событий; содействие в проведении семинаров, вебинаров, мастер-классов по различным аспектам </a:t>
            </a:r>
            <a:r>
              <a:rPr lang="ru-RU" sz="1600" dirty="0" err="1">
                <a:solidFill>
                  <a:schemeClr val="tx1"/>
                </a:solidFill>
              </a:rPr>
              <a:t>медиапроизводства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0" name="Рисунок 29" descr="Маркетинг">
            <a:extLst>
              <a:ext uri="{FF2B5EF4-FFF2-40B4-BE49-F238E27FC236}">
                <a16:creationId xmlns:a16="http://schemas.microsoft.com/office/drawing/2014/main" id="{9E495A50-B9B0-4441-B336-F87F5B8BBC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09841" y="4567168"/>
            <a:ext cx="558000" cy="558000"/>
          </a:xfrm>
          <a:prstGeom prst="rect">
            <a:avLst/>
          </a:prstGeom>
        </p:spPr>
      </p:pic>
      <p:sp>
        <p:nvSpPr>
          <p:cNvPr id="31" name="Выноска: изогнутая линия с чертой 30">
            <a:extLst>
              <a:ext uri="{FF2B5EF4-FFF2-40B4-BE49-F238E27FC236}">
                <a16:creationId xmlns:a16="http://schemas.microsoft.com/office/drawing/2014/main" id="{DDDCFD82-F346-4586-814F-5AAE5848B024}"/>
              </a:ext>
            </a:extLst>
          </p:cNvPr>
          <p:cNvSpPr/>
          <p:nvPr/>
        </p:nvSpPr>
        <p:spPr>
          <a:xfrm rot="5400000" flipH="1">
            <a:off x="7155171" y="-2960949"/>
            <a:ext cx="1484494" cy="7765776"/>
          </a:xfrm>
          <a:prstGeom prst="accentCallout2">
            <a:avLst>
              <a:gd name="adj1" fmla="val 58552"/>
              <a:gd name="adj2" fmla="val -4683"/>
              <a:gd name="adj3" fmla="val 68730"/>
              <a:gd name="adj4" fmla="val -66073"/>
              <a:gd name="adj5" fmla="val 62331"/>
              <a:gd name="adj6" fmla="val -7298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        Охрана животного и растительного мира</a:t>
            </a:r>
          </a:p>
          <a:p>
            <a:pPr algn="just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кормление бездомных животных в приютах и уход за ними; поиск, лечение и возврат в природу раненых диких животных; организация мероприятий, направленных  на повышение осведомленности о защите животных и охране природы; акций против жестокого обращения с животными, благотворительных сборов; петиции; помощь в проведении экскурсий и образовательных программ; акции по уборке и озеленению территорий, защите окружающей среды</a:t>
            </a:r>
          </a:p>
        </p:txBody>
      </p:sp>
      <p:sp>
        <p:nvSpPr>
          <p:cNvPr id="27" name="Выноска: изогнутая линия с чертой 26">
            <a:extLst>
              <a:ext uri="{FF2B5EF4-FFF2-40B4-BE49-F238E27FC236}">
                <a16:creationId xmlns:a16="http://schemas.microsoft.com/office/drawing/2014/main" id="{BA67510D-37B6-46A4-95D2-63A8B6417DA6}"/>
              </a:ext>
            </a:extLst>
          </p:cNvPr>
          <p:cNvSpPr/>
          <p:nvPr/>
        </p:nvSpPr>
        <p:spPr>
          <a:xfrm flipH="1">
            <a:off x="440104" y="5279287"/>
            <a:ext cx="2802110" cy="1298934"/>
          </a:xfrm>
          <a:prstGeom prst="accentCallout2">
            <a:avLst>
              <a:gd name="adj1" fmla="val 16489"/>
              <a:gd name="adj2" fmla="val -4000"/>
              <a:gd name="adj3" fmla="val 6093"/>
              <a:gd name="adj4" fmla="val -13579"/>
              <a:gd name="adj5" fmla="val -83765"/>
              <a:gd name="adj6" fmla="val -33284"/>
            </a:avLst>
          </a:prstGeom>
          <a:solidFill>
            <a:srgbClr val="82FA9C"/>
          </a:solidFill>
          <a:ln>
            <a:solidFill>
              <a:srgbClr val="07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Образование:</a:t>
            </a:r>
          </a:p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проведение тренингов и мастер-классов, а также участие в образовательных проектах для молодежи</a:t>
            </a:r>
          </a:p>
        </p:txBody>
      </p:sp>
      <p:pic>
        <p:nvPicPr>
          <p:cNvPr id="32" name="Рисунок 31" descr="Открытая ладонь с растением">
            <a:extLst>
              <a:ext uri="{FF2B5EF4-FFF2-40B4-BE49-F238E27FC236}">
                <a16:creationId xmlns:a16="http://schemas.microsoft.com/office/drawing/2014/main" id="{F8DB94D5-B211-4A4E-97B2-03D3218FF5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892553" y="-71768"/>
            <a:ext cx="558000" cy="558000"/>
          </a:xfrm>
          <a:prstGeom prst="rect">
            <a:avLst/>
          </a:prstGeom>
        </p:spPr>
      </p:pic>
      <p:pic>
        <p:nvPicPr>
          <p:cNvPr id="28" name="Рисунок 27" descr="Академическая шапочка">
            <a:extLst>
              <a:ext uri="{FF2B5EF4-FFF2-40B4-BE49-F238E27FC236}">
                <a16:creationId xmlns:a16="http://schemas.microsoft.com/office/drawing/2014/main" id="{1CD8DFAF-AB16-4A7A-BF23-DB01B562BB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5994" y="5036333"/>
            <a:ext cx="556884" cy="556884"/>
          </a:xfrm>
          <a:prstGeom prst="rect">
            <a:avLst/>
          </a:prstGeom>
        </p:spPr>
      </p:pic>
      <p:sp>
        <p:nvSpPr>
          <p:cNvPr id="33" name="Выноска: изогнутая линия с чертой 32">
            <a:extLst>
              <a:ext uri="{FF2B5EF4-FFF2-40B4-BE49-F238E27FC236}">
                <a16:creationId xmlns:a16="http://schemas.microsoft.com/office/drawing/2014/main" id="{123EA19F-0157-4285-8FEB-E2D0D598D943}"/>
              </a:ext>
            </a:extLst>
          </p:cNvPr>
          <p:cNvSpPr/>
          <p:nvPr/>
        </p:nvSpPr>
        <p:spPr>
          <a:xfrm>
            <a:off x="8699952" y="1971453"/>
            <a:ext cx="3429000" cy="1304092"/>
          </a:xfrm>
          <a:prstGeom prst="accentCallout2">
            <a:avLst>
              <a:gd name="adj1" fmla="val 18750"/>
              <a:gd name="adj2" fmla="val -3333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CDF2FF"/>
          </a:solidFill>
          <a:ln>
            <a:solidFill>
              <a:srgbClr val="09B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Здравоохранение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участие в акциях по донорству крови, помощь медицинским учреждениям, в том числе организация мероприятий по профилактике заболеваний</a:t>
            </a:r>
          </a:p>
        </p:txBody>
      </p:sp>
      <p:pic>
        <p:nvPicPr>
          <p:cNvPr id="34" name="Рисунок 33" descr="Медицина">
            <a:extLst>
              <a:ext uri="{FF2B5EF4-FFF2-40B4-BE49-F238E27FC236}">
                <a16:creationId xmlns:a16="http://schemas.microsoft.com/office/drawing/2014/main" id="{97256FA2-5E04-4636-A529-9A77C35492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79733" y="1712717"/>
            <a:ext cx="517471" cy="517471"/>
          </a:xfrm>
          <a:prstGeom prst="rect">
            <a:avLst/>
          </a:prstGeom>
        </p:spPr>
      </p:pic>
      <p:sp>
        <p:nvSpPr>
          <p:cNvPr id="35" name="Выноска: изогнутая линия с чертой 34">
            <a:extLst>
              <a:ext uri="{FF2B5EF4-FFF2-40B4-BE49-F238E27FC236}">
                <a16:creationId xmlns:a16="http://schemas.microsoft.com/office/drawing/2014/main" id="{65AEC546-0C7B-4AFE-B945-91A30A93D85B}"/>
              </a:ext>
            </a:extLst>
          </p:cNvPr>
          <p:cNvSpPr/>
          <p:nvPr/>
        </p:nvSpPr>
        <p:spPr>
          <a:xfrm>
            <a:off x="8865119" y="3519160"/>
            <a:ext cx="3098666" cy="1304092"/>
          </a:xfrm>
          <a:prstGeom prst="accentCallout2">
            <a:avLst>
              <a:gd name="adj1" fmla="val 18750"/>
              <a:gd name="adj2" fmla="val -3333"/>
              <a:gd name="adj3" fmla="val 18750"/>
              <a:gd name="adj4" fmla="val -16667"/>
              <a:gd name="adj5" fmla="val -54030"/>
              <a:gd name="adj6" fmla="val -58334"/>
            </a:avLst>
          </a:prstGeom>
          <a:solidFill>
            <a:srgbClr val="FDCBDF"/>
          </a:solidFill>
          <a:ln>
            <a:solidFill>
              <a:srgbClr val="F70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Гуманитарная помощь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поддержка людей в кризисных ситуациях, таких как стихийные бедствия или гуманитарные кризисы; а также сбор средств и ресурсов</a:t>
            </a:r>
          </a:p>
        </p:txBody>
      </p:sp>
      <p:pic>
        <p:nvPicPr>
          <p:cNvPr id="36" name="Рисунок 35" descr="Чоканье">
            <a:extLst>
              <a:ext uri="{FF2B5EF4-FFF2-40B4-BE49-F238E27FC236}">
                <a16:creationId xmlns:a16="http://schemas.microsoft.com/office/drawing/2014/main" id="{A824FFD8-6C7F-4DCC-A888-01FCD7A8C6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501306" y="3305744"/>
            <a:ext cx="558000" cy="558000"/>
          </a:xfrm>
          <a:prstGeom prst="rect">
            <a:avLst/>
          </a:prstGeom>
        </p:spPr>
      </p:pic>
      <p:sp>
        <p:nvSpPr>
          <p:cNvPr id="37" name="Выноска: изогнутая линия с чертой 36">
            <a:extLst>
              <a:ext uri="{FF2B5EF4-FFF2-40B4-BE49-F238E27FC236}">
                <a16:creationId xmlns:a16="http://schemas.microsoft.com/office/drawing/2014/main" id="{084542EC-64FA-412E-A13A-FFC73DF40DCD}"/>
              </a:ext>
            </a:extLst>
          </p:cNvPr>
          <p:cNvSpPr/>
          <p:nvPr/>
        </p:nvSpPr>
        <p:spPr>
          <a:xfrm>
            <a:off x="8699952" y="5008841"/>
            <a:ext cx="2852167" cy="1304092"/>
          </a:xfrm>
          <a:prstGeom prst="accentCallout2">
            <a:avLst>
              <a:gd name="adj1" fmla="val 18750"/>
              <a:gd name="adj2" fmla="val -3333"/>
              <a:gd name="adj3" fmla="val -80684"/>
              <a:gd name="adj4" fmla="val -18657"/>
              <a:gd name="adj5" fmla="val -54030"/>
              <a:gd name="adj6" fmla="val -5833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Миротворчество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участие в проектах, направленных на поддержку взаимодействия и диалога между различными группами населения</a:t>
            </a:r>
          </a:p>
        </p:txBody>
      </p:sp>
      <p:pic>
        <p:nvPicPr>
          <p:cNvPr id="39" name="Рисунок 38" descr="Рукопожатие">
            <a:extLst>
              <a:ext uri="{FF2B5EF4-FFF2-40B4-BE49-F238E27FC236}">
                <a16:creationId xmlns:a16="http://schemas.microsoft.com/office/drawing/2014/main" id="{99789667-3FC1-42A6-B295-EAC9115A77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79733" y="4776469"/>
            <a:ext cx="697397" cy="6973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737916-1D93-4D57-B2F6-2D87690279D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490"/>
          <a:stretch/>
        </p:blipFill>
        <p:spPr>
          <a:xfrm>
            <a:off x="3815872" y="1915646"/>
            <a:ext cx="4560256" cy="2546426"/>
          </a:xfrm>
          <a:prstGeom prst="rect">
            <a:avLst/>
          </a:prstGeom>
        </p:spPr>
      </p:pic>
      <p:sp>
        <p:nvSpPr>
          <p:cNvPr id="23" name="назад">
            <a:hlinkClick r:id="rId2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440126" y="6389784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9493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4" grpId="0" animBg="1"/>
      <p:bldP spid="8" grpId="0" animBg="1"/>
      <p:bldP spid="11" grpId="0" animBg="1"/>
      <p:bldP spid="31" grpId="0" animBg="1"/>
      <p:bldP spid="27" grpId="0" animBg="1"/>
      <p:bldP spid="33" grpId="0" animBg="1"/>
      <p:bldP spid="35" grpId="0" animBg="1"/>
      <p:bldP spid="37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4C240E-ECAB-4FFC-A57C-335F8AFC5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5319628"/>
            <a:ext cx="1375144" cy="137514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671741" y="182840"/>
            <a:ext cx="6405998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r>
              <a:rPr lang="ru-RU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«Как работает волонтерский центр Беларуси».</a:t>
            </a:r>
          </a:p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роль Республиканского волонтерского центра в развитии волонтерского движения в Республике Беларусь?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для перехода" hidden="1">
            <a:hlinkClick r:id="rId6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1817782" y="2231869"/>
            <a:ext cx="9962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-2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Республиканский волонтерский центр</a:t>
            </a:r>
            <a:r>
              <a:rPr lang="ru-RU" sz="2000" spc="-2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развивает добровольчество в Республике Беларусь через поддержку, обучение и объединение всех волонтеров и заинтересованных организаций посредством решения следующих </a:t>
            </a:r>
            <a:r>
              <a:rPr lang="ru-RU" sz="2000" b="1" spc="-2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</a:t>
            </a:r>
            <a:r>
              <a:rPr lang="ru-RU" sz="2000" spc="-2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" y="1644246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EE2FF2-09BC-4589-BCC7-08421CD16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30" y="892994"/>
            <a:ext cx="392087" cy="406712"/>
          </a:xfrm>
          <a:prstGeom prst="rect">
            <a:avLst/>
          </a:prstGeom>
        </p:spPr>
      </p:pic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29881" y="156037"/>
            <a:ext cx="1879272" cy="1451931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22870" y="1700943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6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35139" y="170094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9" name="Прямоугольник: скругленные углы 18">
            <a:hlinkClick r:id="rId9"/>
            <a:extLst>
              <a:ext uri="{FF2B5EF4-FFF2-40B4-BE49-F238E27FC236}">
                <a16:creationId xmlns:a16="http://schemas.microsoft.com/office/drawing/2014/main" id="{A37F5DE2-293E-4050-9BC7-F65A5952DD2C}"/>
              </a:ext>
            </a:extLst>
          </p:cNvPr>
          <p:cNvSpPr/>
          <p:nvPr/>
        </p:nvSpPr>
        <p:spPr>
          <a:xfrm>
            <a:off x="194437" y="4052045"/>
            <a:ext cx="1554595" cy="6334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Подробнее о центре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32D78EB-815E-4FC6-A602-1CA24EF752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45" y="4805327"/>
            <a:ext cx="392087" cy="4067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820B9C-5018-422C-8F63-232FA31076A2}"/>
              </a:ext>
            </a:extLst>
          </p:cNvPr>
          <p:cNvSpPr txBox="1"/>
          <p:nvPr/>
        </p:nvSpPr>
        <p:spPr>
          <a:xfrm>
            <a:off x="1869517" y="3197795"/>
            <a:ext cx="9817332" cy="346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нормативное правовое сопровождение молодежного волонтерского движения;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информационно-консультативная поддержка участников волонтерского движения; 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сотрудничество и реализация совместных проектов с международными и республиканскими волонтерскими и общественными организациями; 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участие в организации и проведении международных, республиканских, межвузовских и иных мероприятиях, посвященных вопросам идеологической и воспитательной работы с молодежью, волонтерской деятельности;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координация деятельности волонтерских центров учреждений высшего образования по осуществлению и совершенствованию волонтерской деятельности среди студенческой молодежи; 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набор и координация волонтеров для оказания помощи в проведении культурных и спортивных мероприятий;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сопровождение и информационная поддержка социальных инициатив и волонтерских проектов;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проведение тематических обучающих вебинаров для участников волонтерского движения в учреждениях образования.</a:t>
            </a:r>
          </a:p>
        </p:txBody>
      </p:sp>
      <p:pic>
        <p:nvPicPr>
          <p:cNvPr id="3" name="Как работает волонтерский центр Беларуси_  00_00_07-00_02_52">
            <a:hlinkClick r:id="" action="ppaction://media"/>
            <a:extLst>
              <a:ext uri="{FF2B5EF4-FFF2-40B4-BE49-F238E27FC236}">
                <a16:creationId xmlns:a16="http://schemas.microsoft.com/office/drawing/2014/main" id="{8AED5758-A42F-43C7-97C8-6FEAD98A5E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0152" y="187353"/>
            <a:ext cx="2544564" cy="14313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F005FF-2CA3-48F7-8B79-88642FB713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2" y="2406853"/>
            <a:ext cx="1370045" cy="13700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F49BC9-678C-41CB-93A1-FEF470A743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845" y="4858143"/>
            <a:ext cx="302115" cy="301079"/>
          </a:xfrm>
          <a:prstGeom prst="rect">
            <a:avLst/>
          </a:prstGeom>
        </p:spPr>
      </p:pic>
      <p:sp>
        <p:nvSpPr>
          <p:cNvPr id="22" name="шторка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2178966"/>
            <a:ext cx="12192000" cy="4679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3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" grpId="0" animBg="1"/>
      <p:bldP spid="27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1192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ключевые направления деятельности благотворительного фонда имени Алексея Талая? 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можно стать волонтером фонда?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7"/>
            <a:ext cx="1879272" cy="1086303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28765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9268" y="138108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49931" y="138470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29943B-3B8F-4FFF-88D9-6BFA0DB61CDC}"/>
              </a:ext>
            </a:extLst>
          </p:cNvPr>
          <p:cNvSpPr txBox="1"/>
          <p:nvPr/>
        </p:nvSpPr>
        <p:spPr>
          <a:xfrm>
            <a:off x="2906093" y="1903342"/>
            <a:ext cx="8831647" cy="8794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Благотворительный Фонд имени Алексея Талая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(далее – фонд) оказывает посильную помощь инвалидам, тяжелобольным, детям-сиротам и детям </a:t>
            </a:r>
            <a:b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без попечения родителей, детям с нарушением психофизического развития.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D3A8422-4591-458E-8E37-1567D8B4C0F2}"/>
              </a:ext>
            </a:extLst>
          </p:cNvPr>
          <p:cNvCxnSpPr>
            <a:cxnSpLocks/>
          </p:cNvCxnSpPr>
          <p:nvPr/>
        </p:nvCxnSpPr>
        <p:spPr>
          <a:xfrm>
            <a:off x="4545590" y="2914800"/>
            <a:ext cx="15653" cy="2748793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E09B0C3-B409-4E99-B1B3-5088091C2766}"/>
              </a:ext>
            </a:extLst>
          </p:cNvPr>
          <p:cNvSpPr/>
          <p:nvPr/>
        </p:nvSpPr>
        <p:spPr>
          <a:xfrm>
            <a:off x="188639" y="3128789"/>
            <a:ext cx="4186543" cy="342555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548235"/>
                </a:solidFill>
                <a:cs typeface="Gotham Pro Bold" panose="02000503040000020004" pitchFamily="2" charset="0"/>
              </a:rPr>
              <a:t>Реабилитационная союзная программа для детей, потерявших конечности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ru-RU" sz="1600" dirty="0">
                <a:cs typeface="Gotham Pro Light" panose="02000503030000020004" pitchFamily="2" charset="0"/>
              </a:rPr>
              <a:t>Дети из регионов Донецкой Народной Республики и Луганской Народной Республики, потерявшие конечности в результате минно-взрывных ранений, и дети из Беларуси, перенесшие ампутацию, попадут в первую группу такой Реабилитационной программы.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ru-RU" sz="1600" dirty="0">
                <a:cs typeface="Gotham Pro Light" panose="02000503030000020004" pitchFamily="2" charset="0"/>
              </a:rPr>
              <a:t>При систематическом удаленном общении и поддержке фонд постарается сопроводить детей до значимых устойчивых результатов (получения образования, трудоустройства, создания семьи).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BBE44B8-A5BC-47EA-B974-B90102F49951}"/>
              </a:ext>
            </a:extLst>
          </p:cNvPr>
          <p:cNvCxnSpPr>
            <a:cxnSpLocks/>
          </p:cNvCxnSpPr>
          <p:nvPr/>
        </p:nvCxnSpPr>
        <p:spPr>
          <a:xfrm>
            <a:off x="8124072" y="2845441"/>
            <a:ext cx="0" cy="2818152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14983E3-99C8-47F4-971A-C2C73F747247}"/>
              </a:ext>
            </a:extLst>
          </p:cNvPr>
          <p:cNvSpPr/>
          <p:nvPr/>
        </p:nvSpPr>
        <p:spPr>
          <a:xfrm>
            <a:off x="4780503" y="2962034"/>
            <a:ext cx="3199316" cy="258224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548235"/>
                </a:solidFill>
              </a:rPr>
              <a:t>Гуманитарная помощь для детей Донбасса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cs typeface="Gotham Pro Light" panose="02000503030000020004" pitchFamily="2" charset="0"/>
              </a:rPr>
              <a:t>Сбор гуманитарной помощи осуществляется гражданами Беларуси и всеми желающими для детей, а также семей, раненых, беженцев и особо нуждающихся жителей Донбасса. Помощь доставляется напрямую ее получателям.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45DF8AE-E95D-46C8-AD5D-155B2ED71939}"/>
              </a:ext>
            </a:extLst>
          </p:cNvPr>
          <p:cNvSpPr/>
          <p:nvPr/>
        </p:nvSpPr>
        <p:spPr>
          <a:xfrm>
            <a:off x="8286252" y="2915135"/>
            <a:ext cx="3476066" cy="258224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548235"/>
                </a:solidFill>
              </a:rPr>
              <a:t>Живая память благодарных поколений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cs typeface="Gotham Pro Light" panose="02000503030000020004" pitchFamily="2" charset="0"/>
              </a:rPr>
              <a:t>Проект направлен на единение народов на союзном пространстве, сохранение исторической памяти и справедливости, на противодействие информационной агрессии запада, против </a:t>
            </a:r>
            <a:r>
              <a:rPr lang="ru-RU" sz="1600" dirty="0" err="1">
                <a:cs typeface="Gotham Pro Light" panose="02000503030000020004" pitchFamily="2" charset="0"/>
              </a:rPr>
              <a:t>очернения</a:t>
            </a:r>
            <a:r>
              <a:rPr lang="ru-RU" sz="1600" dirty="0">
                <a:cs typeface="Gotham Pro Light" panose="02000503030000020004" pitchFamily="2" charset="0"/>
              </a:rPr>
              <a:t> СССР и принижения его роли во Второй мировой войне.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F1621A-C353-4E6F-8FD2-AFB04F9BB910}"/>
              </a:ext>
            </a:extLst>
          </p:cNvPr>
          <p:cNvSpPr txBox="1"/>
          <p:nvPr/>
        </p:nvSpPr>
        <p:spPr>
          <a:xfrm>
            <a:off x="4375182" y="5810146"/>
            <a:ext cx="3086878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b="1" spc="25" dirty="0">
                <a:latin typeface="Calibri" panose="020F0502020204030204" pitchFamily="34" charset="0"/>
                <a:cs typeface="Calibri" panose="020F0502020204030204" pitchFamily="34" charset="0"/>
              </a:rPr>
              <a:t>Стать волонтером фонда</a:t>
            </a:r>
            <a:endParaRPr lang="en-US" b="1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29D8B9-A44C-4F11-84B2-8E183377D6E8}"/>
              </a:ext>
            </a:extLst>
          </p:cNvPr>
          <p:cNvSpPr txBox="1"/>
          <p:nvPr/>
        </p:nvSpPr>
        <p:spPr>
          <a:xfrm>
            <a:off x="4780503" y="6105958"/>
            <a:ext cx="3476065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cs typeface="Calibri" panose="020F0502020204030204" pitchFamily="34" charset="0"/>
              </a:rPr>
              <a:t>заполните анкету на сайте</a:t>
            </a:r>
          </a:p>
          <a:p>
            <a:pPr marL="182563" indent="-1825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cs typeface="Calibri" panose="020F0502020204030204" pitchFamily="34" charset="0"/>
              </a:rPr>
              <a:t>отправьте ее администратору</a:t>
            </a:r>
            <a:endParaRPr lang="en-US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C389B45-D3DD-46FB-BDB8-A98822838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15" y="6082400"/>
            <a:ext cx="385710" cy="38571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B764576-EAFD-4D29-AED6-529FF9FDD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8294" y="5668790"/>
            <a:ext cx="302115" cy="3010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74931-7998-433C-A340-8A94D03BC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4" y="1890029"/>
            <a:ext cx="2148645" cy="1238760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hlinkClick r:id="rId8"/>
            <a:extLst>
              <a:ext uri="{FF2B5EF4-FFF2-40B4-BE49-F238E27FC236}">
                <a16:creationId xmlns:a16="http://schemas.microsoft.com/office/drawing/2014/main" id="{6C94B32D-1FE1-4DB0-BEB2-2461B6D062A6}"/>
              </a:ext>
            </a:extLst>
          </p:cNvPr>
          <p:cNvSpPr/>
          <p:nvPr/>
        </p:nvSpPr>
        <p:spPr>
          <a:xfrm>
            <a:off x="8374170" y="5810146"/>
            <a:ext cx="1475793" cy="6334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Подробнее о фонде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37663B-C929-4A8C-A9EA-7E92BD5B3C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1161" y="5497380"/>
            <a:ext cx="1216579" cy="1216579"/>
          </a:xfrm>
          <a:prstGeom prst="rect">
            <a:avLst/>
          </a:prstGeom>
        </p:spPr>
      </p:pic>
      <p:sp>
        <p:nvSpPr>
          <p:cNvPr id="21" name="скрыть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890029"/>
            <a:ext cx="12192000" cy="49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6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3956" y="6512992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68637" cy="710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волонтерские проекты в настоящее время реализует БРСМ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республике/области/районе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710441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3832579" y="1637553"/>
            <a:ext cx="792801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Члены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Белорусского республиканского союза молодежи</a:t>
            </a:r>
            <a:r>
              <a:rPr lang="ru-RU" sz="2000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(далее – БРСМ) активно участвуют в волонтерской деятельности. 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Среди ключевых выделяют следующие 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мероприятия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009347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011278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935854"/>
            <a:ext cx="514061" cy="5140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ACCE7D-3C3F-4796-8451-35E20C567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6" y="3667553"/>
            <a:ext cx="1431684" cy="1319525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hlinkClick r:id="rId7"/>
            <a:extLst>
              <a:ext uri="{FF2B5EF4-FFF2-40B4-BE49-F238E27FC236}">
                <a16:creationId xmlns:a16="http://schemas.microsoft.com/office/drawing/2014/main" id="{071928D2-0D76-4C91-BEDA-104D17F9A162}"/>
              </a:ext>
            </a:extLst>
          </p:cNvPr>
          <p:cNvSpPr/>
          <p:nvPr/>
        </p:nvSpPr>
        <p:spPr>
          <a:xfrm>
            <a:off x="382406" y="2327149"/>
            <a:ext cx="3009978" cy="6334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5CC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Новости Волонтерского движения БРСМ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A9DFDA-DFBD-4827-AD85-D72186350B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240" y="5017237"/>
            <a:ext cx="1356044" cy="13560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26B0D83-4133-4F69-80C4-1F3B83E7B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19" y="5500013"/>
            <a:ext cx="385710" cy="38571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8924B95-2DD8-4465-B3E5-3973CF97B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52" y="5495790"/>
            <a:ext cx="302115" cy="301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7801C0-D67E-403B-AA88-B2EFBAEC2C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2924" y="4947456"/>
            <a:ext cx="6658024" cy="17954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6C40CF-CC96-41B9-A3D2-E64DE2943D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2924" y="2795223"/>
            <a:ext cx="1615580" cy="17801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DB8651-3E0A-43D1-8ABC-79342D10AE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8655" y="2795140"/>
            <a:ext cx="1615580" cy="20179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84CF05-57F2-4C89-A4DF-C4A10126B5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3696" y="2761511"/>
            <a:ext cx="2096999" cy="1780186"/>
          </a:xfrm>
          <a:prstGeom prst="rect">
            <a:avLst/>
          </a:prstGeom>
        </p:spPr>
      </p:pic>
      <p:sp>
        <p:nvSpPr>
          <p:cNvPr id="23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1589414"/>
            <a:ext cx="12192000" cy="526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7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pic>
        <p:nvPicPr>
          <p:cNvPr id="4" name="Я – волонтер_ фильм о тех, кто делает этот мир лучше. 00_00_01-00_02_10">
            <a:hlinkClick r:id="" action="ppaction://media"/>
            <a:extLst>
              <a:ext uri="{FF2B5EF4-FFF2-40B4-BE49-F238E27FC236}">
                <a16:creationId xmlns:a16="http://schemas.microsoft.com/office/drawing/2014/main" id="{712C2C34-6EB3-4BB8-B490-AAC7ADE03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634" y="124453"/>
            <a:ext cx="2180593" cy="1635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6337551" cy="13880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b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200" b="1" dirty="0"/>
              <a:t>Я – волонтер: фильм о тех, кто делает этот мир лучше». 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/>
              <a:t>Почему волонтерская деятельность важна? </a:t>
            </a:r>
            <a:endParaRPr lang="ru-RU" sz="2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3"/>
            <a:ext cx="1879272" cy="1388072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" y="161781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8429" y="1710551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7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972453" y="1702029"/>
            <a:ext cx="2900957" cy="421326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830C8B3-F53C-49B2-A915-E10E5983810C}"/>
              </a:ext>
            </a:extLst>
          </p:cNvPr>
          <p:cNvSpPr/>
          <p:nvPr/>
        </p:nvSpPr>
        <p:spPr>
          <a:xfrm>
            <a:off x="204409" y="2229502"/>
            <a:ext cx="11801228" cy="3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9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Волонтерство</a:t>
            </a:r>
            <a:r>
              <a:rPr lang="ru-RU" sz="1950" b="1" dirty="0">
                <a:latin typeface="Calibri" panose="020F0502020204030204" pitchFamily="34" charset="0"/>
                <a:cs typeface="Calibri" panose="020F0502020204030204" pitchFamily="34" charset="0"/>
              </a:rPr>
              <a:t> — это не только доброе дело, но и отличная возможность для личностного роста и развития.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39B23-1775-461B-9020-9EC9D08833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550" y="796393"/>
            <a:ext cx="392087" cy="406712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2218BF8-03A1-4C7D-8C5E-3BCBA0B0F936}"/>
              </a:ext>
            </a:extLst>
          </p:cNvPr>
          <p:cNvGrpSpPr/>
          <p:nvPr/>
        </p:nvGrpSpPr>
        <p:grpSpPr>
          <a:xfrm>
            <a:off x="204409" y="5337323"/>
            <a:ext cx="4769987" cy="1145508"/>
            <a:chOff x="204409" y="5337323"/>
            <a:chExt cx="4769987" cy="1145508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20061627-D6CB-40E7-BA54-4B15BEB28ACA}"/>
                </a:ext>
              </a:extLst>
            </p:cNvPr>
            <p:cNvSpPr/>
            <p:nvPr/>
          </p:nvSpPr>
          <p:spPr>
            <a:xfrm>
              <a:off x="204409" y="5542148"/>
              <a:ext cx="4557922" cy="94068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Эмпатия и сочувствие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 err="1">
                  <a:cs typeface="Arial" panose="020B0604020202020204" pitchFamily="34" charset="0"/>
                </a:rPr>
                <a:t>Волонтерство</a:t>
              </a:r>
              <a:r>
                <a:rPr lang="ru-RU" sz="1600" dirty="0">
                  <a:cs typeface="Arial" panose="020B0604020202020204" pitchFamily="34" charset="0"/>
                </a:rPr>
                <a:t> позволяет развить способность к пониманию и переживанию чувств других людей.</a:t>
              </a: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95C8191-E78C-41AC-A01B-A4B61E8FF6E8}"/>
                </a:ext>
              </a:extLst>
            </p:cNvPr>
            <p:cNvSpPr/>
            <p:nvPr/>
          </p:nvSpPr>
          <p:spPr>
            <a:xfrm>
              <a:off x="4376829" y="5337323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1</a:t>
              </a:r>
              <a:endParaRPr lang="x-none" sz="3600" b="1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BA6A77-F2B2-4A08-AD5D-6EE494765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5" y="3811959"/>
            <a:ext cx="2787975" cy="278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07F457A-6F20-4A7B-924C-C2483C27AC7F}"/>
              </a:ext>
            </a:extLst>
          </p:cNvPr>
          <p:cNvGrpSpPr/>
          <p:nvPr/>
        </p:nvGrpSpPr>
        <p:grpSpPr>
          <a:xfrm>
            <a:off x="265335" y="3997791"/>
            <a:ext cx="4549677" cy="1296291"/>
            <a:chOff x="265335" y="3997791"/>
            <a:chExt cx="4549677" cy="1296291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0A2B34BB-5189-479E-A4BE-77F3EF32A75B}"/>
                </a:ext>
              </a:extLst>
            </p:cNvPr>
            <p:cNvSpPr/>
            <p:nvPr/>
          </p:nvSpPr>
          <p:spPr>
            <a:xfrm>
              <a:off x="265335" y="4135467"/>
              <a:ext cx="4385979" cy="115861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Организационные навыки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>
                  <a:cs typeface="Arial" panose="020B0604020202020204" pitchFamily="34" charset="0"/>
                </a:rPr>
                <a:t>Волонтеры учатся эффективно распределять свое время, ресурсы и управлять задачами, что полезно в любой сфере деятельности.</a:t>
              </a: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8B077912-4B97-4C37-8A0E-FF8C41E4CEF8}"/>
                </a:ext>
              </a:extLst>
            </p:cNvPr>
            <p:cNvSpPr/>
            <p:nvPr/>
          </p:nvSpPr>
          <p:spPr>
            <a:xfrm>
              <a:off x="4217445" y="3997791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2</a:t>
              </a:r>
              <a:endParaRPr lang="x-none" sz="36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F2F600-3381-4F4B-90EF-374C86339394}"/>
              </a:ext>
            </a:extLst>
          </p:cNvPr>
          <p:cNvGrpSpPr/>
          <p:nvPr/>
        </p:nvGrpSpPr>
        <p:grpSpPr>
          <a:xfrm>
            <a:off x="481712" y="2726523"/>
            <a:ext cx="5989903" cy="1224560"/>
            <a:chOff x="-263450" y="4032470"/>
            <a:chExt cx="5989903" cy="122456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746616CE-1FBD-4C34-9F15-E0947ABF3ADC}"/>
                </a:ext>
              </a:extLst>
            </p:cNvPr>
            <p:cNvSpPr/>
            <p:nvPr/>
          </p:nvSpPr>
          <p:spPr>
            <a:xfrm>
              <a:off x="-263450" y="4098415"/>
              <a:ext cx="5753490" cy="115861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Коммуникативные навыки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>
                  <a:cs typeface="Arial" panose="020B0604020202020204" pitchFamily="34" charset="0"/>
                </a:rPr>
                <a:t>Участие в проектах помогает развить навыки эффективного общения, умение слушать и быть открытым к мнению других, что может быть полезно как в личной жизни, так и в карьере.</a:t>
              </a: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60454814-F943-4861-80E6-5EA34C8E8FB0}"/>
                </a:ext>
              </a:extLst>
            </p:cNvPr>
            <p:cNvSpPr/>
            <p:nvPr/>
          </p:nvSpPr>
          <p:spPr>
            <a:xfrm>
              <a:off x="5128886" y="4032470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3</a:t>
              </a:r>
              <a:endParaRPr lang="x-none" sz="36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F7628B7-557D-43B6-B915-F7EAD24916C2}"/>
              </a:ext>
            </a:extLst>
          </p:cNvPr>
          <p:cNvGrpSpPr/>
          <p:nvPr/>
        </p:nvGrpSpPr>
        <p:grpSpPr>
          <a:xfrm>
            <a:off x="6901729" y="2726523"/>
            <a:ext cx="4141447" cy="1675409"/>
            <a:chOff x="-861123" y="2809273"/>
            <a:chExt cx="4141447" cy="167540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68669721-7032-4B9B-B8F0-E7C10841D50F}"/>
                </a:ext>
              </a:extLst>
            </p:cNvPr>
            <p:cNvSpPr/>
            <p:nvPr/>
          </p:nvSpPr>
          <p:spPr>
            <a:xfrm>
              <a:off x="-781389" y="2857672"/>
              <a:ext cx="4061713" cy="1627010"/>
            </a:xfrm>
            <a:prstGeom prst="roundRect">
              <a:avLst>
                <a:gd name="adj" fmla="val 896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Решение проблем </a:t>
              </a:r>
              <a:b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</a:b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и управление стрессом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>
                  <a:cs typeface="Arial" panose="020B0604020202020204" pitchFamily="34" charset="0"/>
                </a:rPr>
                <a:t>Волонтеры учатся быстро находить решения, адаптироваться к изменениям и управлять эмоциями, что полезно для развития стрессоустойчивости и смекалки.</a:t>
              </a: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650408F3-0E6A-4E46-B4D2-4598AC8A7F38}"/>
                </a:ext>
              </a:extLst>
            </p:cNvPr>
            <p:cNvSpPr/>
            <p:nvPr/>
          </p:nvSpPr>
          <p:spPr>
            <a:xfrm>
              <a:off x="-861123" y="2809273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4</a:t>
              </a:r>
              <a:endParaRPr lang="x-none" sz="36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BB1CB16-F129-476C-AA7C-4EC0E7DD956F}"/>
              </a:ext>
            </a:extLst>
          </p:cNvPr>
          <p:cNvGrpSpPr/>
          <p:nvPr/>
        </p:nvGrpSpPr>
        <p:grpSpPr>
          <a:xfrm>
            <a:off x="7632518" y="4462360"/>
            <a:ext cx="4310087" cy="2184877"/>
            <a:chOff x="-583143" y="2898242"/>
            <a:chExt cx="4310087" cy="2184877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E53B22C-5658-4D48-AF05-98F032C1E0F2}"/>
                </a:ext>
              </a:extLst>
            </p:cNvPr>
            <p:cNvSpPr/>
            <p:nvPr/>
          </p:nvSpPr>
          <p:spPr>
            <a:xfrm>
              <a:off x="-583143" y="3052776"/>
              <a:ext cx="4310087" cy="2030343"/>
            </a:xfrm>
            <a:prstGeom prst="roundRect">
              <a:avLst>
                <a:gd name="adj" fmla="val 11241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      Лидерские качества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>
                  <a:cs typeface="Arial" panose="020B0604020202020204" pitchFamily="34" charset="0"/>
                </a:rPr>
                <a:t>Участие в волонтерских проектах может способствовать развитию лидерских навыков, таких как умение мотивировать и вдохновлять других, принятие ответственности за свои действия и принятие решений в сложных ситуациях. </a:t>
              </a:r>
              <a:r>
                <a:rPr lang="ru-RU" sz="1600" dirty="0" err="1">
                  <a:cs typeface="Arial" panose="020B0604020202020204" pitchFamily="34" charset="0"/>
                </a:rPr>
                <a:t>Волонтерство</a:t>
              </a:r>
              <a:r>
                <a:rPr lang="ru-RU" sz="1600" dirty="0">
                  <a:cs typeface="Arial" panose="020B0604020202020204" pitchFamily="34" charset="0"/>
                </a:rPr>
                <a:t> помогает стать более уверенным и целеустремленным лидером.</a:t>
              </a: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337FB73-60A3-478E-AB44-B97B38E4C571}"/>
                </a:ext>
              </a:extLst>
            </p:cNvPr>
            <p:cNvSpPr/>
            <p:nvPr/>
          </p:nvSpPr>
          <p:spPr>
            <a:xfrm>
              <a:off x="-575000" y="2898242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5</a:t>
              </a:r>
              <a:endParaRPr lang="x-none" sz="3600" b="1" dirty="0"/>
            </a:p>
          </p:txBody>
        </p:sp>
      </p:grpSp>
      <p:sp>
        <p:nvSpPr>
          <p:cNvPr id="28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9023" y="2306347"/>
            <a:ext cx="12192000" cy="462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6989712" y="4990169"/>
            <a:ext cx="4968608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возможностях развития и самореализации членов ОО «БРСМ», деятельности Республиканского совета работающей молодежи)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6857511" y="4027885"/>
            <a:ext cx="5100809" cy="1321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Что может БРСМ?</a:t>
            </a:r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id="{21CC88D4-5FDD-4A2D-852B-75C3ABB47066}"/>
              </a:ext>
            </a:extLst>
          </p:cNvPr>
          <p:cNvSpPr txBox="1">
            <a:spLocks/>
          </p:cNvSpPr>
          <p:nvPr/>
        </p:nvSpPr>
        <p:spPr>
          <a:xfrm>
            <a:off x="6654266" y="1498597"/>
            <a:ext cx="5196289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89111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 (ноябрь)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145A8E-CFD0-4FC8-892A-6A1A46531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13" y="2753807"/>
            <a:ext cx="1653056" cy="15235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69686-EF23-4FBB-A946-FAF08F487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5" y="2110637"/>
            <a:ext cx="6315075" cy="36004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F720CF-2DA7-428D-8CC2-DCB1B65DE25E}"/>
              </a:ext>
            </a:extLst>
          </p:cNvPr>
          <p:cNvSpPr txBox="1"/>
          <p:nvPr/>
        </p:nvSpPr>
        <p:spPr>
          <a:xfrm>
            <a:off x="4439476" y="2366275"/>
            <a:ext cx="1207831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266990"/>
                </a:solidFill>
                <a:cs typeface="Times New Roman" panose="02020603050405020304" pitchFamily="18" charset="0"/>
              </a:rPr>
              <a:t>5. Зову в свою</a:t>
            </a: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266990"/>
                </a:solidFill>
                <a:cs typeface="Times New Roman" panose="02020603050405020304" pitchFamily="18" charset="0"/>
              </a:rPr>
              <a:t>профессию</a:t>
            </a:r>
            <a:endParaRPr lang="ru-BY" sz="1300" b="1" dirty="0">
              <a:solidFill>
                <a:srgbClr val="26699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D0410D-343E-4C85-8A5E-4E2931332DF8}"/>
              </a:ext>
            </a:extLst>
          </p:cNvPr>
          <p:cNvSpPr txBox="1"/>
          <p:nvPr/>
        </p:nvSpPr>
        <p:spPr>
          <a:xfrm>
            <a:off x="4243966" y="5189514"/>
            <a:ext cx="1318824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266990"/>
                </a:solidFill>
                <a:cs typeface="Times New Roman" panose="02020603050405020304" pitchFamily="18" charset="0"/>
              </a:rPr>
              <a:t>4. Путь к успеху</a:t>
            </a:r>
            <a:endParaRPr lang="ru-BY" sz="1300" b="1" dirty="0">
              <a:solidFill>
                <a:srgbClr val="26699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514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12722</TotalTime>
  <Words>1013</Words>
  <Application>Microsoft Office PowerPoint</Application>
  <PresentationFormat>Широкоэкранный</PresentationFormat>
  <Paragraphs>138</Paragraphs>
  <Slides>9</Slides>
  <Notes>8</Notes>
  <HiddenSlides>6</HiddenSlides>
  <MMClips>2</MMClips>
  <ScaleCrop>false</ScaleCrop>
  <HeadingPairs>
    <vt:vector size="10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  <vt:variant>
        <vt:lpstr>Произвольные показы</vt:lpstr>
      </vt:variant>
      <vt:variant>
        <vt:i4>1</vt:i4>
      </vt:variant>
    </vt:vector>
  </HeadingPairs>
  <TitlesOfParts>
    <vt:vector size="18" baseType="lpstr">
      <vt:lpstr>Bahnschrift SemiLight</vt:lpstr>
      <vt:lpstr>Calibri</vt:lpstr>
      <vt:lpstr>Arial</vt:lpstr>
      <vt:lpstr>Arial Black</vt:lpstr>
      <vt:lpstr>Calibri Light</vt:lpstr>
      <vt:lpstr>Open Sans</vt:lpstr>
      <vt:lpstr>Office Theme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Мария Васильева</cp:lastModifiedBy>
  <cp:revision>966</cp:revision>
  <cp:lastPrinted>2018-12-07T06:48:34Z</cp:lastPrinted>
  <dcterms:created xsi:type="dcterms:W3CDTF">2018-12-03T10:14:15Z</dcterms:created>
  <dcterms:modified xsi:type="dcterms:W3CDTF">2024-10-22T12:42:22Z</dcterms:modified>
</cp:coreProperties>
</file>