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0"/>
  </p:notesMasterIdLst>
  <p:sldIdLst>
    <p:sldId id="301" r:id="rId2"/>
    <p:sldId id="302" r:id="rId3"/>
    <p:sldId id="303" r:id="rId4"/>
    <p:sldId id="307" r:id="rId5"/>
    <p:sldId id="305" r:id="rId6"/>
    <p:sldId id="354" r:id="rId7"/>
    <p:sldId id="355" r:id="rId8"/>
    <p:sldId id="308" r:id="rId9"/>
    <p:sldId id="351" r:id="rId10"/>
    <p:sldId id="356" r:id="rId11"/>
    <p:sldId id="333" r:id="rId12"/>
    <p:sldId id="349" r:id="rId13"/>
    <p:sldId id="304" r:id="rId14"/>
    <p:sldId id="335" r:id="rId15"/>
    <p:sldId id="336" r:id="rId16"/>
    <p:sldId id="337" r:id="rId17"/>
    <p:sldId id="338" r:id="rId18"/>
    <p:sldId id="323" r:id="rId19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FEFEFE"/>
    <a:srgbClr val="863D0C"/>
    <a:srgbClr val="C55A11"/>
    <a:srgbClr val="7E0504"/>
    <a:srgbClr val="252B37"/>
    <a:srgbClr val="7585A1"/>
    <a:srgbClr val="FDCFD0"/>
    <a:srgbClr val="A10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96" autoAdjust="0"/>
    <p:restoredTop sz="93662" autoAdjust="0"/>
  </p:normalViewPr>
  <p:slideViewPr>
    <p:cSldViewPr snapToGrid="0">
      <p:cViewPr varScale="1">
        <p:scale>
          <a:sx n="114" d="100"/>
          <a:sy n="114" d="100"/>
        </p:scale>
        <p:origin x="63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16.02.2024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610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816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379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741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3122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8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68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24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15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607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7494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BA442C-DEBE-4A26-B808-1CB40C98A7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2" y="0"/>
            <a:ext cx="1979493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app=desktop&amp;v=8uDgoq4daTA&amp;t" TargetMode="External"/><Relationship Id="rId13" Type="http://schemas.openxmlformats.org/officeDocument/2006/relationships/image" Target="../media/image27.png"/><Relationship Id="rId3" Type="http://schemas.openxmlformats.org/officeDocument/2006/relationships/slide" Target="slide3.xml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5" Type="http://schemas.openxmlformats.org/officeDocument/2006/relationships/hyperlink" Target="https://center.ucp.by/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app=desktop&amp;v=pxJmjZ-GGfc&amp;t" TargetMode="External"/><Relationship Id="rId13" Type="http://schemas.microsoft.com/office/2007/relationships/hdphoto" Target="../media/hdphoto18.wdp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openxmlformats.org/officeDocument/2006/relationships/hyperlink" Target="https://www.youtube.com/watch?app=desktop&amp;v=eGYg-6rZjxA" TargetMode="External"/><Relationship Id="rId4" Type="http://schemas.openxmlformats.org/officeDocument/2006/relationships/slide" Target="slide3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9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4.png"/><Relationship Id="rId7" Type="http://schemas.microsoft.com/office/2007/relationships/hdphoto" Target="../media/hdphoto2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microsoft.com/office/2007/relationships/hdphoto" Target="../media/hdphoto21.wdp"/><Relationship Id="rId10" Type="http://schemas.openxmlformats.org/officeDocument/2006/relationships/hyperlink" Target="https://www.youtube.com/watch?app=desktop&amp;v=uUPh2QAOE60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3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5.xml"/><Relationship Id="rId7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microsoft.com/office/2007/relationships/hdphoto" Target="../media/hdphoto9.wdp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hyperlink" Target="https://www.youtube.com/watch?app=desktop&amp;v=xqrG9mNk3Uc" TargetMode="External"/><Relationship Id="rId4" Type="http://schemas.openxmlformats.org/officeDocument/2006/relationships/slide" Target="slide3.xml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app=desktop&amp;v=xqrG9mNk3Uc" TargetMode="External"/><Relationship Id="rId3" Type="http://schemas.openxmlformats.org/officeDocument/2006/relationships/image" Target="../media/image8.png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microsoft.com/office/2007/relationships/hdphoto" Target="../media/hdphoto10.wdp"/><Relationship Id="rId12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hyperlink" Target="https://www.youtube.com/watch?app=desktop&amp;v=xqrG9mNk3Uc" TargetMode="External"/><Relationship Id="rId4" Type="http://schemas.openxmlformats.org/officeDocument/2006/relationships/slide" Target="slide3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microsoft.com/office/2007/relationships/hdphoto" Target="../media/hdphoto1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hyperlink" Target="https://www.youtube.com/watch?app=desktop&amp;v=mWSzV0rFVRw" TargetMode="External"/><Relationship Id="rId4" Type="http://schemas.openxmlformats.org/officeDocument/2006/relationships/slide" Target="slide3.xml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app=desktop&amp;v=8uDgoq4daTA&amp;t" TargetMode="External"/><Relationship Id="rId13" Type="http://schemas.openxmlformats.org/officeDocument/2006/relationships/image" Target="../media/image24.png"/><Relationship Id="rId3" Type="http://schemas.openxmlformats.org/officeDocument/2006/relationships/slide" Target="slide3.xml"/><Relationship Id="rId7" Type="http://schemas.microsoft.com/office/2007/relationships/hdphoto" Target="../media/hdphoto14.wdp"/><Relationship Id="rId12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hdphoto" Target="../media/hdphoto15.wdp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0708" y="6189490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Февраль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2024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6208878" y="2698163"/>
            <a:ext cx="5798388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Защитники Отечества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(о сотрудниках </a:t>
            </a:r>
            <a:r>
              <a:rPr lang="ru-RU" sz="2400" b="1" i="1">
                <a:latin typeface="Arial"/>
                <a:ea typeface="Arial"/>
                <a:cs typeface="Arial"/>
                <a:sym typeface="Arial"/>
              </a:rPr>
              <a:t>Вооруженных Сил</a:t>
            </a: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, пограничной службы, таможенной службы, МЧС)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C3F81E-A569-43DD-BD41-B3A991577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803" y="1926000"/>
            <a:ext cx="5794201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98907" y="180916"/>
            <a:ext cx="7237978" cy="151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настоящее время в республике функционируют девять центров МЧС для работы с населением. Посмотрите видеоролик и определите основную цель работы этих центров?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1512000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7" name="для перехода" hidden="1">
            <a:hlinkClick r:id="rId3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3787474" y="2516759"/>
            <a:ext cx="8010512" cy="3813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Министерство по чрезвычайным ситуациям проводит целенаправленную работу по созданию в Республике Беларусь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образовательных центров безопасности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 деятельности центров 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обучать население (в том числе и детей) способам защиты и действиям в чрезвычайных ситуациях. Безопасность детей – это национальная безопасность будущего страны.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Обучение в центрах построено на принципах развлекательной игры. В основу положены методы погружения обучающихся в среду, максимально имитирующую чрезвычайную ситуацию, и углубленного изучения материала при повышении эмоционального восприятия моделируемой обстановки.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центрах применяются интерактивные тренажеры и симуляторы на основе современных информационно-коммуникационных технологий (виртуальная реальность, дополненная реальность, интернет вещей, компьютерное зрение).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706905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799640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812220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5" name="скрыть" hidden="1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2249040"/>
            <a:ext cx="12192000" cy="46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8CF3AC-AADC-4800-9F31-9AEAE9458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33" y="546529"/>
            <a:ext cx="447209" cy="4435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33" y="1137517"/>
            <a:ext cx="491160" cy="491160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7" y="2346170"/>
            <a:ext cx="2404745" cy="16031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1086B2-1AAA-4CA4-88CA-8470E8850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5" y="5838951"/>
            <a:ext cx="491160" cy="491160"/>
          </a:xfrm>
          <a:prstGeom prst="rect">
            <a:avLst/>
          </a:prstGeom>
        </p:spPr>
      </p:pic>
      <p:pic>
        <p:nvPicPr>
          <p:cNvPr id="8" name="Рисунок 7">
            <a:hlinkClick r:id="rId8"/>
            <a:extLst>
              <a:ext uri="{FF2B5EF4-FFF2-40B4-BE49-F238E27FC236}">
                <a16:creationId xmlns:a16="http://schemas.microsoft.com/office/drawing/2014/main" id="{259F4A89-E85C-46D8-9E55-8D7129D7A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0142" y="326262"/>
            <a:ext cx="1366654" cy="13666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A3B916-43A4-480B-AC7E-679FACC28C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729" y="5249387"/>
            <a:ext cx="2604851" cy="14276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E6CC2E7-E0E3-4253-AEE5-AD593B5C1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3731"/>
          <a:stretch/>
        </p:blipFill>
        <p:spPr bwMode="auto">
          <a:xfrm>
            <a:off x="1130546" y="3673879"/>
            <a:ext cx="2404745" cy="14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041A94-CBDE-4B7E-9782-A0924D50B2A1}"/>
              </a:ext>
            </a:extLst>
          </p:cNvPr>
          <p:cNvSpPr/>
          <p:nvPr/>
        </p:nvSpPr>
        <p:spPr>
          <a:xfrm>
            <a:off x="79475" y="140165"/>
            <a:ext cx="12033050" cy="6536919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16EF0AB-F43C-4125-948D-D6635BAFA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8" y="3357070"/>
            <a:ext cx="491160" cy="4911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861FB2-5DB9-4A84-95E6-EEEEC76AB4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61" y="146019"/>
            <a:ext cx="11979678" cy="6565961"/>
          </a:xfrm>
          <a:prstGeom prst="rect">
            <a:avLst/>
          </a:prstGeom>
        </p:spPr>
      </p:pic>
      <p:sp>
        <p:nvSpPr>
          <p:cNvPr id="47" name="Прямоугольник 46">
            <a:hlinkClick r:id="rId14" action="ppaction://hlinksldjump"/>
            <a:extLst>
              <a:ext uri="{FF2B5EF4-FFF2-40B4-BE49-F238E27FC236}">
                <a16:creationId xmlns:a16="http://schemas.microsoft.com/office/drawing/2014/main" id="{81A6BBC8-7BC0-49B4-8B2B-AF26C3849102}"/>
              </a:ext>
            </a:extLst>
          </p:cNvPr>
          <p:cNvSpPr/>
          <p:nvPr/>
        </p:nvSpPr>
        <p:spPr>
          <a:xfrm>
            <a:off x="-26837" y="-30533"/>
            <a:ext cx="12218837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hlinkClick r:id="rId15"/>
            <a:extLst>
              <a:ext uri="{FF2B5EF4-FFF2-40B4-BE49-F238E27FC236}">
                <a16:creationId xmlns:a16="http://schemas.microsoft.com/office/drawing/2014/main" id="{BCA09365-0BFF-4BB2-9CCC-59E45FE719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1440" y="2843594"/>
            <a:ext cx="1401529" cy="140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A08ED62-A1A1-41FD-8A55-F8E39FA32DCC}"/>
              </a:ext>
            </a:extLst>
          </p:cNvPr>
          <p:cNvSpPr/>
          <p:nvPr/>
        </p:nvSpPr>
        <p:spPr>
          <a:xfrm>
            <a:off x="58455" y="-37439"/>
            <a:ext cx="1879272" cy="167569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21457" cy="13880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Приведите примеры доблести, чести, героизма и самопожертвования белорусских воинов в истории современной Беларуси. 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 и за что присвоено почетное звание «Герой Беларуси»?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4"/>
            <a:ext cx="1879272" cy="131051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1" y="1737085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4211" y="1737085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898680" y="1737085"/>
            <a:ext cx="2900957" cy="421326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830C8B3-F53C-49B2-A915-E10E5983810C}"/>
              </a:ext>
            </a:extLst>
          </p:cNvPr>
          <p:cNvSpPr/>
          <p:nvPr/>
        </p:nvSpPr>
        <p:spPr>
          <a:xfrm>
            <a:off x="3643294" y="2380183"/>
            <a:ext cx="5412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Впервые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звание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Героя Беларуси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было присвоено 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21 ноября 1996 года указом Президента Республики Беларусь подполковнику авиации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Карвату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Владимиру Николаевичу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(посмертно) «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за мужество и героизм, проявленные при исполнении воинского долга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».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E42365-8FC7-4ECB-BFDD-B8CCCCBE8656}"/>
              </a:ext>
            </a:extLst>
          </p:cNvPr>
          <p:cNvSpPr/>
          <p:nvPr/>
        </p:nvSpPr>
        <p:spPr>
          <a:xfrm>
            <a:off x="3411585" y="4289364"/>
            <a:ext cx="66093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2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2021 году А.Г. Лукашенко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подписал указ о присвоении звания «Герой Беларуси» летчикам Андрею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Ничипорчику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Никите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Куконенко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(посмертно). Военный самолет Як-130 Лидской штурмовой авиационной базы потерпел крушение 19 мая 2021 г. в Барановичах. Экипаж выполнял плановый учебно-тренировочный полет, в ходе которого заметили техническую неисправность судна. Перед гибелью летчикам удалось направить самолет на единственный свободный пятачок в плотной застройке (пустырь между многоквартирными и частными домами) и избежать большого количества жертв.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8CF3AC-AADC-4800-9F31-9AEAE9458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73" y="2401988"/>
            <a:ext cx="447209" cy="4435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73" y="3022024"/>
            <a:ext cx="491160" cy="4911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B8CF3AC-AADC-4800-9F31-9AEAE9458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708" y="4638692"/>
            <a:ext cx="447209" cy="44351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732" y="5240667"/>
            <a:ext cx="491160" cy="4911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6BDDEA0-F2D3-4F20-A96F-F5FFAE154925}"/>
              </a:ext>
            </a:extLst>
          </p:cNvPr>
          <p:cNvSpPr txBox="1"/>
          <p:nvPr/>
        </p:nvSpPr>
        <p:spPr>
          <a:xfrm>
            <a:off x="10019673" y="5951067"/>
            <a:ext cx="1958219" cy="61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914400">
              <a:lnSpc>
                <a:spcPct val="80000"/>
              </a:lnSpc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Видео </a:t>
            </a:r>
            <a:r>
              <a:rPr lang="ru-RU" sz="1400" i="1" dirty="0">
                <a:solidFill>
                  <a:prstClr val="black"/>
                </a:solidFill>
                <a:latin typeface="Calibri"/>
              </a:rPr>
              <a:t>«Катастрофа Як-130 в Барановичах год спустя» (01:52)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6" name="Picture 4" descr="Пионерская дружина носит имя первого Героя Беларуси В.Н.Карвата -  Информация - ГУО &quot;Козелужская средняя школа&quot;">
            <a:extLst>
              <a:ext uri="{FF2B5EF4-FFF2-40B4-BE49-F238E27FC236}">
                <a16:creationId xmlns:a16="http://schemas.microsoft.com/office/drawing/2014/main" id="{54F7529B-C03B-4807-9A20-680BC87A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3" y="2406282"/>
            <a:ext cx="2986667" cy="18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510DF9AC-9BD6-48A0-817B-ED2C94E4A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9831" y="2313266"/>
            <a:ext cx="1435142" cy="14351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6BDDEA0-F2D3-4F20-A96F-F5FFAE154925}"/>
              </a:ext>
            </a:extLst>
          </p:cNvPr>
          <p:cNvSpPr txBox="1"/>
          <p:nvPr/>
        </p:nvSpPr>
        <p:spPr>
          <a:xfrm>
            <a:off x="9219248" y="3668039"/>
            <a:ext cx="2585729" cy="61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Видео </a:t>
            </a:r>
            <a:r>
              <a:rPr lang="ru-RU" sz="1400" i="1" dirty="0">
                <a:solidFill>
                  <a:prstClr val="black"/>
                </a:solidFill>
                <a:latin typeface="Calibri"/>
              </a:rPr>
              <a:t>«Самолет неуправляем. Каким был подвиг первого Героя Беларуси?» (07:44)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>
            <a:hlinkClick r:id="rId10"/>
            <a:extLst>
              <a:ext uri="{FF2B5EF4-FFF2-40B4-BE49-F238E27FC236}">
                <a16:creationId xmlns:a16="http://schemas.microsoft.com/office/drawing/2014/main" id="{0F59F60F-278F-4982-98A4-4F40C36E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4551" y="4603378"/>
            <a:ext cx="1354157" cy="1354157"/>
          </a:xfrm>
          <a:prstGeom prst="rect">
            <a:avLst/>
          </a:prstGeom>
        </p:spPr>
      </p:pic>
      <p:pic>
        <p:nvPicPr>
          <p:cNvPr id="8200" name="Picture 8" descr="Герои Беларуси Андрей Ничипорчик и Никита Куконенко">
            <a:extLst>
              <a:ext uri="{FF2B5EF4-FFF2-40B4-BE49-F238E27FC236}">
                <a16:creationId xmlns:a16="http://schemas.microsoft.com/office/drawing/2014/main" id="{CBE3FC34-6A6A-4BB9-A659-2B9A6E37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3" y="4636902"/>
            <a:ext cx="2716748" cy="17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58455" y="2432031"/>
            <a:ext cx="12192000" cy="4342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21600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200" b="1" i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Защитники Отечества</a:t>
            </a: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253AF8-BC33-4162-B93B-1A447E0D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0" y="3302095"/>
            <a:ext cx="4017804" cy="30090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59D841-2F05-4850-A646-98600317D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86" y="233247"/>
            <a:ext cx="3129719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6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175333" y="2296280"/>
            <a:ext cx="7700031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Министр обороны Республики Беларусь, генерал-лейтенант.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1988 году окончил Уссурийское суворовское военное училище, в 1992 году окончил Омское высшее общевойсковое командное училище имени Фрунзе, в 2005 году окончил Военную академию Республики Беларусь. В 2014 году с отличием и золотой медалью окончил факультет Генерального штаба Военной академии Республики Беларусь. 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1992 по 2020 гг. прошел путь от командира мотострелкового взвода до командующего войсками Западного оперативного командования.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Награжден государственными наградами Республики Беларусь.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Награжден национальным орденом «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Плайя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Хирон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» от президента Кубы (2024 г.).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5333" y="1313622"/>
            <a:ext cx="4894224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ХРЕНИН 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Виктор Геннадьевич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239693" y="2089228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представителями Вооруженных Сил, пограничной службы, таможенной службы, МЧС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39693" y="5335526"/>
            <a:ext cx="7591720" cy="1184769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«Современное поколение защитников Отечества свято хранит и достойно приумножает боевые традиции предшественников, надежно стоит на страже главных достижений Республики Беларусь – мира, стабильности и безопасности».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38" r="28645"/>
          <a:stretch/>
        </p:blipFill>
        <p:spPr>
          <a:xfrm>
            <a:off x="1210923" y="1600959"/>
            <a:ext cx="2834077" cy="2613188"/>
          </a:xfrm>
          <a:prstGeom prst="rect">
            <a:avLst/>
          </a:prstGeom>
        </p:spPr>
      </p:pic>
      <p:pic>
        <p:nvPicPr>
          <p:cNvPr id="2050" name="Picture 2" descr="https://www.belarus.by/nimages/000208_8211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6" y="4513166"/>
            <a:ext cx="3600574" cy="20071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60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702985" y="2120949"/>
            <a:ext cx="687574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Министр внутренних дел Республики Беларусь, генерал-лейтенант милиции.</a:t>
            </a:r>
          </a:p>
          <a:p>
            <a:pPr algn="just"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Окончил Минскую специальную среднюю школу МВД и Академию МВД Беларуси. </a:t>
            </a:r>
          </a:p>
          <a:p>
            <a:pPr algn="just"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Службу в органах внутренних дел начал в 1995-м. Прошел путь от участкового до начальника главного управления внутренних дел Минского горисполкома.</a:t>
            </a:r>
          </a:p>
          <a:p>
            <a:pPr algn="just"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Награжден орденом «За службу Родине»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степени, медалями </a:t>
            </a:r>
            <a:b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«За безупречную службу» I, II и III степеней.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2985" y="988902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КУБРАКОВ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Иван Владимирович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793511" y="1944553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представителями Вооруженных Сил, пограничной службы, таможенной службы, МЧС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s://www.mvd.gov.by/uploads/pages/149/88c65641df68e7fab542cc9a4541985c1a24620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33" y="1127604"/>
            <a:ext cx="2604976" cy="368478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60586" y="5020791"/>
            <a:ext cx="11218141" cy="1446061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Какова формула успеха участкового инспектора? Какими качествами он должен обладать?</a:t>
            </a:r>
          </a:p>
          <a:p>
            <a:pPr lvl="0" algn="just">
              <a:spcAft>
                <a:spcPts val="600"/>
              </a:spcAft>
            </a:pPr>
            <a:r>
              <a:rPr lang="ru-RU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В первую очередь быть профессионалом и досконально знать свой административный участок. Не менее важны коммуникабельность, умение слушать и слышать людей, понимать их, никогда не обманывать. Не обойтись и без таких качеств, как отзывчивость и добросердечность. Если человек обращается за помощью, ее обязательно нужно оказать, несмотря ни на что.</a:t>
            </a:r>
          </a:p>
        </p:txBody>
      </p:sp>
    </p:spTree>
    <p:extLst>
      <p:ext uri="{BB962C8B-B14F-4D97-AF65-F5344CB8AC3E}">
        <p14:creationId xmlns:p14="http://schemas.microsoft.com/office/powerpoint/2010/main" val="3763679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814497" y="2059074"/>
            <a:ext cx="6832673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Начальник государственного учреждения «Республиканский отряд специального назначения «ЗУБР», полковник внутренней службы. 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1996 году окончил Минское суворовское военное училище. В 2001 году окончил Командно-инженерный институт МЧС Республики Беларусь. Выпускник института государственной службы Академии управления при Президенте Республики Беларусь. 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Участвовал в поисково-спасательной операции при ликвидации последствий землетрясений в Турецкой Республике (февраль 2023 года).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Награжден орденом «За службу Родине» III степени, медалью </a:t>
            </a:r>
            <a:b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«За безупречную службу» I, II и III степеней, государственной медалью Турецкой Республики (2023 г.).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4497" y="980084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ЗАРЕМБО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Игорь Леонидович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950948" y="1934959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представителями Вооруженных Сил, пограничной службы, таможенной службы, МЧС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Полковник внутренней службы Зарембо Игорь Леонидович - биограф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20" y="980084"/>
            <a:ext cx="2510218" cy="33413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s://www.sb.by/upload/iblock/c5c/5hkderg72ezp4ujgg3m1sjoenbiw98k1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9" y="4490681"/>
            <a:ext cx="3766566" cy="2038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53828A-2385-427C-92A0-B36FB06B53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42" y="5326731"/>
            <a:ext cx="447209" cy="4435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42" y="6004680"/>
            <a:ext cx="438921" cy="4389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A5319D-644E-483F-B25C-573BE8A2EA8B}"/>
              </a:ext>
            </a:extLst>
          </p:cNvPr>
          <p:cNvSpPr txBox="1"/>
          <p:nvPr/>
        </p:nvSpPr>
        <p:spPr>
          <a:xfrm>
            <a:off x="7452075" y="5723141"/>
            <a:ext cx="2861770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Видео «</a:t>
            </a:r>
            <a:r>
              <a:rPr lang="ru-RU" sz="1400" i="1" dirty="0">
                <a:solidFill>
                  <a:prstClr val="black"/>
                </a:solidFill>
                <a:latin typeface="Calibri"/>
              </a:rPr>
              <a:t>Игорь </a:t>
            </a:r>
            <a:r>
              <a:rPr lang="ru-RU" sz="1400" i="1" dirty="0" err="1">
                <a:solidFill>
                  <a:prstClr val="black"/>
                </a:solidFill>
                <a:latin typeface="Calibri"/>
              </a:rPr>
              <a:t>Зарембо</a:t>
            </a:r>
            <a:r>
              <a:rPr lang="ru-RU" sz="1400" i="1" dirty="0">
                <a:solidFill>
                  <a:prstClr val="black"/>
                </a:solidFill>
                <a:latin typeface="Calibri"/>
              </a:rPr>
              <a:t> о землетрясении в Турции»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lang="ru-RU" sz="1400" i="1" dirty="0">
                <a:solidFill>
                  <a:prstClr val="black"/>
                </a:solidFill>
                <a:latin typeface="Calibri"/>
              </a:rPr>
              <a:t>12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:26)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hlinkClick r:id="rId10"/>
            <a:extLst>
              <a:ext uri="{FF2B5EF4-FFF2-40B4-BE49-F238E27FC236}">
                <a16:creationId xmlns:a16="http://schemas.microsoft.com/office/drawing/2014/main" id="{835D379B-A812-4633-8527-E3611318B4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013" y="5166311"/>
            <a:ext cx="1603488" cy="16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5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491112" y="1974531"/>
            <a:ext cx="715291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Начальник Института пограничной службы Республики Беларусь, генерал-майор.</a:t>
            </a:r>
          </a:p>
          <a:p>
            <a:pPr algn="just">
              <a:spcBef>
                <a:spcPts val="1200"/>
              </a:spcBef>
            </a:pP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Окончил Минское суворовское военное училище в 1996 году. Окончил факультет пограничных войск при Военной академии Республики Беларусь. Два года учился в Военной Академии Республики Беларусь на командно-штабном факультете.</a:t>
            </a:r>
          </a:p>
          <a:p>
            <a:pPr algn="just">
              <a:spcBef>
                <a:spcPts val="1200"/>
              </a:spcBef>
            </a:pP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Проходил службу в органах пограничной службы в различных должностях (от заместителя начальника пограничной заставы до начальника территориального органа пограничной службы) на всех участках Государственной границы Республики Беларусь. </a:t>
            </a:r>
          </a:p>
          <a:p>
            <a:pPr algn="just">
              <a:spcBef>
                <a:spcPts val="1200"/>
              </a:spcBef>
            </a:pP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Является почетным гражданином Первомайского района г. Минска.</a:t>
            </a:r>
          </a:p>
          <a:p>
            <a:pPr algn="just">
              <a:spcBef>
                <a:spcPts val="1200"/>
              </a:spcBef>
            </a:pP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Награжден государственными наградами: орденом «За службу Родине» III степени, медалями «За отличие в воинской службе», «За отличие в охране Государственной границы», «За безупречную службу» I, II, III степени.</a:t>
            </a:r>
          </a:p>
          <a:p>
            <a:pPr algn="just">
              <a:spcBef>
                <a:spcPts val="1200"/>
              </a:spcBef>
            </a:pP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Имеет Благодарность Президента Республики Беларусь.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1112" y="984266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ЖИЛИНСКИЙ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Сергей Васильевич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591472" y="1909563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5537" y="5457787"/>
            <a:ext cx="11328490" cy="1275853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Вы помните, как выбирали профессию?</a:t>
            </a:r>
          </a:p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До меня никто из семьи в пограничных войсках не служил. А я задумывался о карьере военнослужащего и в 1993 году поступил в суворовское училище. Решение связать жизнь с пограничной службой принял чуть позже, когда читал книги, смотрел кинофильмы о людях этой профессии. Мне понравилось высказывание «не каждому дано ходить по последним метрам родной земли». Решил попробовать: смогу ли служить на переднем крае?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представителями Вооруженных Сил, пограничной службы, таможенной службы, МЧС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https://belkadet.by/wp-content/uploads/2020/09/IMG_58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3"/>
          <a:stretch/>
        </p:blipFill>
        <p:spPr bwMode="auto">
          <a:xfrm>
            <a:off x="1858385" y="1245314"/>
            <a:ext cx="2516163" cy="330564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063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911154" y="2623720"/>
            <a:ext cx="6777743" cy="2208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Заместитель начальника управления Государственного пограничного комитета, полковник.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Проходил службу в органах пограничной службы в различных должностях (от заместителя начальника пограничной заставы до заместителя начальника территориального органа пограничной службы).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Награжден государственными наградами: медалями «За отличие в воинской службе», «За отличие в охране Государственной границы», «За безупречную службу» I, II, III степени.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Имеет Благодарность Президента Республики Беларусь.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5952" y="1432509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ЛИТВИНСКИЙ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Максим Викторович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012202" y="2508048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представителями Вооруженных Сил, пограничной службы, таможенной службы, МЧС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ttps://ips.gpk.gov.by/upload/iblock/18f/DSC_00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05"/>
          <a:stretch/>
        </p:blipFill>
        <p:spPr bwMode="auto">
          <a:xfrm>
            <a:off x="837283" y="1909562"/>
            <a:ext cx="3969318" cy="28212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B0068F-CADB-4F02-9692-F0B8623978EF}"/>
              </a:ext>
            </a:extLst>
          </p:cNvPr>
          <p:cNvSpPr/>
          <p:nvPr/>
        </p:nvSpPr>
        <p:spPr>
          <a:xfrm>
            <a:off x="503103" y="5069377"/>
            <a:ext cx="11185794" cy="1326156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Профессия пограничника привлекала меня романтикой службы. Конечно, за 21 год романтики-то поубавилось.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Ведь представление о профессии у нас зачастую складывается из книг, фильмов: вот бежит пограничник за нарушителем, рядом собака – верный помощник... красиво, адреналин.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реальности пограничная служба – это трудный и долгий процесс: пот, десятки пройденных километров, мозоли на ногах.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Пограничная служба в целом – для сильных духом людей.</a:t>
            </a:r>
          </a:p>
        </p:txBody>
      </p:sp>
    </p:spTree>
    <p:extLst>
      <p:ext uri="{BB962C8B-B14F-4D97-AF65-F5344CB8AC3E}">
        <p14:creationId xmlns:p14="http://schemas.microsoft.com/office/powerpoint/2010/main" val="248401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759532" y="3249290"/>
            <a:ext cx="600260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Следующая тема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ШАГа</a:t>
            </a: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algn="ctr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Преданные делу и стране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(о государственных деятелях, представителях органов государственного управления)</a:t>
            </a:r>
            <a:endParaRPr lang="ru-RU" sz="2400" i="1" dirty="0">
              <a:solidFill>
                <a:srgbClr val="000000"/>
              </a:solidFill>
              <a:effectLst/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" y="216349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367645" y="1811139"/>
            <a:ext cx="6687413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7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АНОНС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8C2FA6-EF30-4385-B1BD-525484C6F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866" y="1979867"/>
            <a:ext cx="5476747" cy="466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:a16="http://schemas.microsoft.com/office/drawing/2014/main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7FC2BB-2B38-49B4-9AE7-A6AE62096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86" y="233247"/>
            <a:ext cx="3129719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2263625" y="241681"/>
            <a:ext cx="9206327" cy="2573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«Нет у человека ничего прекраснее и дороже Родины. Человек без Родины – нищий человек». </a:t>
            </a:r>
          </a:p>
          <a:p>
            <a:pPr indent="450215" algn="r">
              <a:lnSpc>
                <a:spcPct val="90000"/>
              </a:lnSpc>
              <a:spcAft>
                <a:spcPts val="300"/>
              </a:spcAft>
            </a:pPr>
            <a:r>
              <a:rPr lang="ru-RU" sz="24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Якуб</a:t>
            </a: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Колас</a:t>
            </a:r>
          </a:p>
          <a:p>
            <a:pPr indent="450215" algn="r">
              <a:lnSpc>
                <a:spcPct val="90000"/>
              </a:lnSpc>
              <a:spcAft>
                <a:spcPts val="300"/>
              </a:spcAft>
            </a:pPr>
            <a:endParaRPr lang="ru-RU" sz="2400" i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«Защита Республики Беларусь – обязанность и священный долг гражданина Республики Беларусь».</a:t>
            </a:r>
          </a:p>
          <a:p>
            <a:pPr indent="450215" algn="r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Статья 57 Конституции Республики Беларусь</a:t>
            </a: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43502" y="4172215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787056" y="4172215"/>
            <a:ext cx="1879272" cy="12874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30610" y="4172215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274164" y="4172215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17719" y="4172215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04" y="5635094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58" y="5635093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45" y="5687564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66" y="5635092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828" y="5612250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8925" y="3375820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5" y="1664808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61" y="516095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17" y="5213019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74" y="5228387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46" y="5238705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475" y="521301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32243" y="0"/>
            <a:ext cx="1728448" cy="151948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562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116284" cy="2278298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Февраль знаменателен своими памятными датами: </a:t>
            </a:r>
          </a:p>
          <a:p>
            <a:pPr marL="273050" algn="just">
              <a:lnSpc>
                <a:spcPct val="90000"/>
              </a:lnSpc>
            </a:pPr>
            <a:r>
              <a:rPr lang="ru-RU" sz="2200" b="1" dirty="0">
                <a:solidFill>
                  <a:srgbClr val="863D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февраля 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День юного героя-антифашиста, </a:t>
            </a:r>
          </a:p>
          <a:p>
            <a:pPr marL="273050" algn="just">
              <a:lnSpc>
                <a:spcPct val="90000"/>
              </a:lnSpc>
            </a:pPr>
            <a:r>
              <a:rPr lang="ru-RU" sz="2200" b="1" dirty="0">
                <a:solidFill>
                  <a:srgbClr val="863D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февраля 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День памяти воинов-интернационалистов, </a:t>
            </a:r>
          </a:p>
          <a:p>
            <a:pPr marL="273050" algn="just">
              <a:lnSpc>
                <a:spcPct val="90000"/>
              </a:lnSpc>
            </a:pPr>
            <a:r>
              <a:rPr lang="ru-RU" sz="2200" b="1" dirty="0">
                <a:solidFill>
                  <a:srgbClr val="863D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февраля 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День защитников Отечества и Вооруженных Сил Республики Беларусь.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Почему военная служба во все времена была делом чести, школой мужества и самоотверженности?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24889"/>
            <a:ext cx="1879272" cy="2300046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4516916" y="3099849"/>
            <a:ext cx="7252075" cy="362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Во все времена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защита Отечества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была, есть и будет священным патриотическим долгом и почетной обязанностью. Наши деды и прадеды в жестоких боях отстаивали независимость и свободу своей страны.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Современные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Вооруженные Силы Республики Беларусь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являются прочным щитом от любой внешней угрозы, надежной опорой на пути развития страны.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Всенародному празднику – </a:t>
            </a:r>
            <a:r>
              <a:rPr lang="ru-RU" b="1" dirty="0">
                <a:solidFill>
                  <a:srgbClr val="863D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Дню Победы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предшествует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День защитников Отечества и Вооруженных Сил Республики Беларусь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Сегодня наша общая задача – активно содействовать укреплению безопасности Республики Беларусь, повышению эффективности профессиональной армии. Это важнейшее условие успешного противодействия новым вызовам и угрозам, условие стабильного и прогрессивного развития нашей страны.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9" y="2549100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2567602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2561912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05" y="3485718"/>
            <a:ext cx="2293018" cy="16337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6" y="3138164"/>
            <a:ext cx="2117667" cy="15919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2" y="5119493"/>
            <a:ext cx="3166797" cy="15833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скрыть">
            <a:extLst>
              <a:ext uri="{FF2B5EF4-FFF2-40B4-BE49-F238E27FC236}">
                <a16:creationId xmlns:a16="http://schemas.microsoft.com/office/drawing/2014/main" id="{BB069455-D0B3-4C18-B970-3B8DE374464C}"/>
              </a:ext>
            </a:extLst>
          </p:cNvPr>
          <p:cNvSpPr/>
          <p:nvPr/>
        </p:nvSpPr>
        <p:spPr>
          <a:xfrm>
            <a:off x="1" y="3099849"/>
            <a:ext cx="12192000" cy="3758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Крупнейшие государственные музеи, в которых музеи, в которых широко представлена многовековая история страны, находятся в столице: Национальный исторический музей, Музей современной белорусской государственности, Национальный художественный музей, Музей истории города Минска, Музей истории белорусской литературы..\</a:t>
            </a:r>
          </a:p>
        </p:txBody>
      </p:sp>
    </p:spTree>
    <p:extLst>
      <p:ext uri="{BB962C8B-B14F-4D97-AF65-F5344CB8AC3E}">
        <p14:creationId xmlns:p14="http://schemas.microsoft.com/office/powerpoint/2010/main" val="27035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840189" cy="173099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7460" y="239184"/>
            <a:ext cx="7254905" cy="2088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216000" bIns="252000" rtlCol="0" anchor="ctr" anchorCtr="0">
            <a:no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«АрМИ-2022. Инженерная формула». 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вы знаете о международных армейских играх и соревнованиях? Каковы достижения белорусских военнослужащих в международных армейских играх и соревнованиях? 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21273" y="236232"/>
            <a:ext cx="1879272" cy="2101688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" y="2206619"/>
            <a:ext cx="514061" cy="514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3554746" y="3087500"/>
            <a:ext cx="8218090" cy="32378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Армейские международные игры (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АрМИ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ежегодные международные комплексные соревнования подразделений и команд вооруженных сил государств-участников, в ходе которых проводятся международные конкурсы по военно-прикладным видам состязаний среди военнослужащих.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Все элементы конкурсов игр взяты из практики применения войск в современных крупных вооруженных конфликтах и локальных войнах. Армейские международные игры привязаны не к системе гражданского спорта, а к жизни вооруженных сил, как к их быту, так и к полевым выходам и учениям.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Игры начали свою историю по личной инициативе Министра обороны Российской Федерации генерала армии Сергея Шойгу с проведения в 2013 году международного чемпионата «Танковый биатлон», в котором приняли участие четыре государства – Армения, Беларусь, Казахстан и Россия.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6486" y="2432808"/>
            <a:ext cx="10764693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5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09989" y="243432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B8CF3AC-AADC-4800-9F31-9AEAE9458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290" y="700041"/>
            <a:ext cx="447209" cy="4435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494" y="1239832"/>
            <a:ext cx="491160" cy="491160"/>
          </a:xfrm>
          <a:prstGeom prst="rect">
            <a:avLst/>
          </a:prstGeom>
        </p:spPr>
      </p:pic>
      <p:pic>
        <p:nvPicPr>
          <p:cNvPr id="15" name="Рисунок 14">
            <a:hlinkClick r:id="rId6" action="ppaction://hlinksldjump"/>
            <a:extLst>
              <a:ext uri="{FF2B5EF4-FFF2-40B4-BE49-F238E27FC236}">
                <a16:creationId xmlns:a16="http://schemas.microsoft.com/office/drawing/2014/main" id="{E03EA07A-3287-4C79-9610-A320DD4C2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7" y="2974669"/>
            <a:ext cx="2376000" cy="168604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966AAD-C502-47BE-B538-18EF21E81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" y="3688985"/>
            <a:ext cx="426800" cy="426800"/>
          </a:xfrm>
          <a:prstGeom prst="rect">
            <a:avLst/>
          </a:prstGeom>
        </p:spPr>
      </p:pic>
      <p:sp>
        <p:nvSpPr>
          <p:cNvPr id="26" name="TextBox 25">
            <a:hlinkClick r:id="rId9" action="ppaction://hlinksldjump"/>
            <a:extLst>
              <a:ext uri="{FF2B5EF4-FFF2-40B4-BE49-F238E27FC236}">
                <a16:creationId xmlns:a16="http://schemas.microsoft.com/office/drawing/2014/main" id="{7E5AD796-AB58-41B0-BAE3-AE8594EAF77C}"/>
              </a:ext>
            </a:extLst>
          </p:cNvPr>
          <p:cNvSpPr txBox="1"/>
          <p:nvPr/>
        </p:nvSpPr>
        <p:spPr>
          <a:xfrm>
            <a:off x="401795" y="5084090"/>
            <a:ext cx="3534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Результаты выступлений белорусских военнослужащих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3-е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золото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2-е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золота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3-е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медалей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A751649-582D-4B11-BF10-C838A233F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5" y="5879324"/>
            <a:ext cx="426800" cy="426800"/>
          </a:xfrm>
          <a:prstGeom prst="rect">
            <a:avLst/>
          </a:prstGeom>
        </p:spPr>
      </p:pic>
      <p:sp>
        <p:nvSpPr>
          <p:cNvPr id="24" name="скрыть">
            <a:extLst>
              <a:ext uri="{FF2B5EF4-FFF2-40B4-BE49-F238E27FC236}">
                <a16:creationId xmlns:a16="http://schemas.microsoft.com/office/drawing/2014/main" id="{0BB04E35-ADAF-4731-9933-B7EE1C18D834}"/>
              </a:ext>
            </a:extLst>
          </p:cNvPr>
          <p:cNvSpPr/>
          <p:nvPr/>
        </p:nvSpPr>
        <p:spPr>
          <a:xfrm>
            <a:off x="0" y="2949022"/>
            <a:ext cx="12192000" cy="3908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hlinkClick r:id="rId10"/>
            <a:extLst>
              <a:ext uri="{FF2B5EF4-FFF2-40B4-BE49-F238E27FC236}">
                <a16:creationId xmlns:a16="http://schemas.microsoft.com/office/drawing/2014/main" id="{F735B326-519A-4A42-80F4-D9D292233C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499" y="574432"/>
            <a:ext cx="1417504" cy="141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840189" cy="173099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7460" y="239184"/>
            <a:ext cx="7254905" cy="2088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216000" bIns="252000" rtlCol="0" anchor="ctr" anchorCtr="0">
            <a:no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«АрМИ-2022. Инженерная формула». 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вы знаете о международных армейских играх и соревнованиях? Каковы достижения белорусских военнослужащих в международных армейских играх и соревнованиях? 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21273" y="236232"/>
            <a:ext cx="1879272" cy="2101688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" y="2206619"/>
            <a:ext cx="514061" cy="514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3554746" y="3087500"/>
            <a:ext cx="8218090" cy="32378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Армейские международные игры (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АрМИ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ежегодные международные комплексные соревнования подразделений и команд вооруженных сил государств-участников, в ходе которых проводятся международные конкурсы по военно-прикладным видам состязаний среди военнослужащих.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Все элементы конкурсов игр взяты из практики применения войск в современных крупных вооруженных конфликтах и локальных войнах. Армейские международные игры привязаны не к системе гражданского спорта, а к жизни вооруженных сил, как к их быту, так и к полевым выходам и учениям.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Игры начали свою историю по личной инициативе Министра обороны Российской Федерации генерала армии Сергея Шойгу с проведения в 2013 году международного чемпионата «Танковый биатлон», в котором приняли участие четыре государства – Армения, Беларусь, Казахстан и Россия.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6486" y="2432808"/>
            <a:ext cx="10764693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5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09989" y="243432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B8CF3AC-AADC-4800-9F31-9AEAE9458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290" y="700041"/>
            <a:ext cx="447209" cy="4435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494" y="1239832"/>
            <a:ext cx="491160" cy="4911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3EA07A-3287-4C79-9610-A320DD4C2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7" y="2974669"/>
            <a:ext cx="2376000" cy="16860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48B4642-17B6-48A5-9EBA-85601F88E6A4}"/>
              </a:ext>
            </a:extLst>
          </p:cNvPr>
          <p:cNvSpPr txBox="1"/>
          <p:nvPr/>
        </p:nvSpPr>
        <p:spPr>
          <a:xfrm>
            <a:off x="401795" y="5084090"/>
            <a:ext cx="3534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Результаты выступлений белорусских военнослужащих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3-е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золото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2-е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золота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3-е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медалей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0" name="Рисунок 29">
            <a:hlinkClick r:id="rId8"/>
            <a:extLst>
              <a:ext uri="{FF2B5EF4-FFF2-40B4-BE49-F238E27FC236}">
                <a16:creationId xmlns:a16="http://schemas.microsoft.com/office/drawing/2014/main" id="{DC7A9305-189B-478D-BBE4-D68829D210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6499" y="574432"/>
            <a:ext cx="1417504" cy="1417504"/>
          </a:xfrm>
          <a:prstGeom prst="rect">
            <a:avLst/>
          </a:prstGeom>
        </p:spPr>
      </p:pic>
      <p:sp>
        <p:nvSpPr>
          <p:cNvPr id="21" name="Прямоугольник: скругленные углы 14">
            <a:extLst>
              <a:ext uri="{FF2B5EF4-FFF2-40B4-BE49-F238E27FC236}">
                <a16:creationId xmlns:a16="http://schemas.microsoft.com/office/drawing/2014/main" id="{F44E66AB-BB01-439F-97EB-27F5DF019475}"/>
              </a:ext>
            </a:extLst>
          </p:cNvPr>
          <p:cNvSpPr/>
          <p:nvPr/>
        </p:nvSpPr>
        <p:spPr>
          <a:xfrm>
            <a:off x="2705450" y="223347"/>
            <a:ext cx="8767236" cy="6355756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108000" rIns="144000" bIns="36000" rtlCol="0" anchor="t" anchorCtr="0">
            <a:spAutoFit/>
          </a:bodyPr>
          <a:lstStyle/>
          <a:p>
            <a:pPr marL="273050" algn="just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I Армейские международные игры «АрМИ-2015».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Страна проведения (1) - Российская Федерация. Принимали участие 57 команд из 17 государств. Проводилось 12 конкурсов. Команда Беларуси - III место.</a:t>
            </a:r>
          </a:p>
          <a:p>
            <a:pPr marL="273050" algn="just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II Армейские международные игры «АрМИ-2016».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Страны проведения (2) - Российская Федерация, Казахстан. Принимали участие 3,5 тысячи военнослужащих из 19 государств. Проводилось 23 конкурса. Команда Беларуси - IV место. </a:t>
            </a:r>
          </a:p>
          <a:p>
            <a:pPr marL="273050" algn="just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III Армейские международные игры «АрМИ-2017».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Страны проведения (5) - Россия, КНР, Азербайджан, Беларусь, Казахстан. Принимали участие 4,5 тысячи военнослужащих из </a:t>
            </a:r>
            <a:b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28 государств. Проводилось 28 конкурсов. Команда Беларуси - IV место.  </a:t>
            </a:r>
          </a:p>
          <a:p>
            <a:pPr marL="273050" algn="just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IV Армейские международные игры «АрМИ-2018».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Страны проведения (7) - Россия, Азербайджан, Армения, Беларусь, Иран, Казахстан, Китай. Принимали участие более 5 тысяч военнослужащих из 32 государств. Проводилось 28 конкурсов. Команда Беларуси - IV место.  </a:t>
            </a:r>
          </a:p>
          <a:p>
            <a:pPr marL="273050" algn="just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Армейские международные игры «АрМИ-2019».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Страны проведения (10) - Азербайджан, Армения, Беларусь, Иран, Индия, Казахстан, Китай, Монголия, Россия и Узбекистан. Принимали участие более 6 тысяч военнослужащих из 39 государств. Проводилось </a:t>
            </a:r>
            <a:b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32 конкурса. Команда Беларуси - IV место.    </a:t>
            </a:r>
          </a:p>
          <a:p>
            <a:pPr marL="273050" algn="just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VI Армейские международные игры «АрМИ-2020».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Страны проведения (5) - Азербайджан, Армения, Беларусь, Россия и Узбекистан. Принимали участие 156 команд из 32 государств. Проводилось 30 конкурсов. Команда Беларуси - II место.</a:t>
            </a:r>
          </a:p>
          <a:p>
            <a:pPr marL="273050" algn="just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VII Армейские международные игры «АрМИ-2021».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11 стран проведения. Принимали участие 277 команд из 42 государства. Проводилось 34 конкурса. Команда Беларуси - IV место.</a:t>
            </a:r>
          </a:p>
          <a:p>
            <a:pPr marL="273050" algn="just">
              <a:lnSpc>
                <a:spcPct val="90000"/>
              </a:lnSpc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VIII Армейские международные игры «АрМИ-2022».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12 стран проведения. Принимали участие 275 команд из 37 государств. Проводилось 34 конкурса. Команда Беларуси - III место.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6BDAED-1E50-4F74-B506-B993CFACD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" y="3688985"/>
            <a:ext cx="426800" cy="4268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612648-EA5C-4D61-943F-5F7573626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5" y="5879324"/>
            <a:ext cx="426800" cy="426800"/>
          </a:xfrm>
          <a:prstGeom prst="rect">
            <a:avLst/>
          </a:prstGeom>
        </p:spPr>
      </p:pic>
      <p:sp>
        <p:nvSpPr>
          <p:cNvPr id="3" name="Прямоугольник 2">
            <a:hlinkClick r:id="rId10" action="ppaction://hlinksldjump"/>
            <a:extLst>
              <a:ext uri="{FF2B5EF4-FFF2-40B4-BE49-F238E27FC236}">
                <a16:creationId xmlns:a16="http://schemas.microsoft.com/office/drawing/2014/main" id="{103C44B2-5F48-42DB-ACF0-A2E6E00F2163}"/>
              </a:ext>
            </a:extLst>
          </p:cNvPr>
          <p:cNvSpPr/>
          <p:nvPr/>
        </p:nvSpPr>
        <p:spPr>
          <a:xfrm>
            <a:off x="-26837" y="0"/>
            <a:ext cx="12218837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3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840189" cy="173099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7460" y="239184"/>
            <a:ext cx="7254905" cy="2088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216000" bIns="252000" rtlCol="0" anchor="ctr" anchorCtr="0">
            <a:no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«АрМИ-2022. Инженерная формула». 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вы знаете о международных армейских играх и соревнованиях? Каковы достижения белорусских военнослужащих в международных армейских играх и соревнованиях? 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21273" y="236232"/>
            <a:ext cx="1879272" cy="2101688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" y="2206619"/>
            <a:ext cx="514061" cy="514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3554746" y="3087500"/>
            <a:ext cx="8218090" cy="32378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Армейские международные игры (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АрМИ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ежегодные международные комплексные соревнования подразделений и команд вооруженных сил государств-участников, в ходе которых проводятся международные конкурсы по военно-прикладным видам состязаний среди военнослужащих.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Все элементы конкурсов игр взяты из практики применения войск в современных крупных вооруженных конфликтах и локальных войнах. Армейские международные игры привязаны не к системе гражданского спорта, а к жизни вооруженных сил, как к их быту, так и к полевым выходам и учениям.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Игры начали свою историю по личной инициативе Министра обороны Российской Федерации генерала армии Сергея Шойгу с проведения в 2013 году международного чемпионата «Танковый биатлон», в котором приняли участие четыре государства – Армения, Беларусь, Казахстан и Россия.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6486" y="2432808"/>
            <a:ext cx="10764693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5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09989" y="243432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4" name="скрыть" hidden="1">
            <a:extLst>
              <a:ext uri="{FF2B5EF4-FFF2-40B4-BE49-F238E27FC236}">
                <a16:creationId xmlns:a16="http://schemas.microsoft.com/office/drawing/2014/main" id="{0BB04E35-ADAF-4731-9933-B7EE1C18D834}"/>
              </a:ext>
            </a:extLst>
          </p:cNvPr>
          <p:cNvSpPr/>
          <p:nvPr/>
        </p:nvSpPr>
        <p:spPr>
          <a:xfrm>
            <a:off x="0" y="1741170"/>
            <a:ext cx="12192000" cy="5116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B8CF3AC-AADC-4800-9F31-9AEAE9458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290" y="700041"/>
            <a:ext cx="447209" cy="4435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494" y="1239832"/>
            <a:ext cx="491160" cy="4911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3EA07A-3287-4C79-9610-A320DD4C2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7" y="2974669"/>
            <a:ext cx="2376000" cy="168604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" y="3688985"/>
            <a:ext cx="426800" cy="426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84A91C4-ACFD-4399-8664-F3D603054639}"/>
              </a:ext>
            </a:extLst>
          </p:cNvPr>
          <p:cNvSpPr txBox="1"/>
          <p:nvPr/>
        </p:nvSpPr>
        <p:spPr>
          <a:xfrm>
            <a:off x="401795" y="5084090"/>
            <a:ext cx="3534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Результаты выступлений белорусских военнослужащих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3-е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золото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2-е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золота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176213"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— 3-е место 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медалей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Прямоугольник: скругленные углы 14">
            <a:extLst>
              <a:ext uri="{FF2B5EF4-FFF2-40B4-BE49-F238E27FC236}">
                <a16:creationId xmlns:a16="http://schemas.microsoft.com/office/drawing/2014/main" id="{F44E66AB-BB01-439F-97EB-27F5DF019475}"/>
              </a:ext>
            </a:extLst>
          </p:cNvPr>
          <p:cNvSpPr/>
          <p:nvPr/>
        </p:nvSpPr>
        <p:spPr>
          <a:xfrm>
            <a:off x="1827935" y="2514833"/>
            <a:ext cx="8767236" cy="3823474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144000" bIns="36000" rtlCol="0" anchor="t" anchorCtr="0">
            <a:spAutoFit/>
          </a:bodyPr>
          <a:lstStyle/>
          <a:p>
            <a:pPr marL="4219575" algn="just">
              <a:lnSpc>
                <a:spcPct val="90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Основная цель проведения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Армейских международных игр – укрепление международного военного сотрудничества оборонных ведомств государств, принимающих в них участие, направленного на развитие отношений сотрудничества между военными ведомствами на благо создания мирного общества, в совершенствовании профессиональной выучки военнослужащих, а также в патриотическом воспитании молодежи и повышении престижа военной службы.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Организатор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Армейских международных игр – Министерство обороны Российской Федерации. Государства, изъявившие желание и получившие право от Министерства обороны Российской Федерации на проведение конкурса (нескольких конкурсов) на своей территории, становятся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соорганизаторами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игр.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Официальные языки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Армейских международных игр – русский и английский.</a:t>
            </a:r>
          </a:p>
        </p:txBody>
      </p:sp>
      <p:pic>
        <p:nvPicPr>
          <p:cNvPr id="26" name="Picture 2" descr="АРМИ-2022">
            <a:extLst>
              <a:ext uri="{FF2B5EF4-FFF2-40B4-BE49-F238E27FC236}">
                <a16:creationId xmlns:a16="http://schemas.microsoft.com/office/drawing/2014/main" id="{6958BB45-1975-4645-A6B7-091F36C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78" y="2569771"/>
            <a:ext cx="4134806" cy="2388086"/>
          </a:xfrm>
          <a:prstGeom prst="rect">
            <a:avLst/>
          </a:prstGeom>
          <a:solidFill>
            <a:schemeClr val="bg1">
              <a:alpha val="96000"/>
            </a:schemeClr>
          </a:solidFill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8F56109-6242-4185-B8C3-81389DC5C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5" y="5879324"/>
            <a:ext cx="426800" cy="426800"/>
          </a:xfrm>
          <a:prstGeom prst="rect">
            <a:avLst/>
          </a:prstGeom>
        </p:spPr>
      </p:pic>
      <p:pic>
        <p:nvPicPr>
          <p:cNvPr id="30" name="Рисунок 29">
            <a:hlinkClick r:id="rId10"/>
            <a:extLst>
              <a:ext uri="{FF2B5EF4-FFF2-40B4-BE49-F238E27FC236}">
                <a16:creationId xmlns:a16="http://schemas.microsoft.com/office/drawing/2014/main" id="{F21CE5DD-9CF1-48FE-913E-E23D3625A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499" y="574432"/>
            <a:ext cx="1417504" cy="1417504"/>
          </a:xfrm>
          <a:prstGeom prst="rect">
            <a:avLst/>
          </a:prstGeom>
        </p:spPr>
      </p:pic>
      <p:sp>
        <p:nvSpPr>
          <p:cNvPr id="29" name="Прямоугольник 28">
            <a:hlinkClick r:id="rId12" action="ppaction://hlinksldjump"/>
            <a:extLst>
              <a:ext uri="{FF2B5EF4-FFF2-40B4-BE49-F238E27FC236}">
                <a16:creationId xmlns:a16="http://schemas.microsoft.com/office/drawing/2014/main" id="{20EC0471-9FFA-445A-8767-96A45CE8FAB4}"/>
              </a:ext>
            </a:extLst>
          </p:cNvPr>
          <p:cNvSpPr/>
          <p:nvPr/>
        </p:nvSpPr>
        <p:spPr>
          <a:xfrm>
            <a:off x="-204834" y="-228055"/>
            <a:ext cx="12218837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46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9C0E0A-456D-462E-8137-60FBD35030BA}"/>
              </a:ext>
            </a:extLst>
          </p:cNvPr>
          <p:cNvSpPr/>
          <p:nvPr/>
        </p:nvSpPr>
        <p:spPr>
          <a:xfrm>
            <a:off x="0" y="11943"/>
            <a:ext cx="1879272" cy="164322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Чем занимается кинологическая служба на границе и таможне?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7"/>
            <a:ext cx="1879272" cy="75157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3" y="914169"/>
            <a:ext cx="514061" cy="514061"/>
          </a:xfrm>
          <a:prstGeom prst="rect">
            <a:avLst/>
          </a:prstGeom>
        </p:spPr>
      </p:pic>
      <p:sp>
        <p:nvSpPr>
          <p:cNvPr id="9" name="для перехода" hidden="1">
            <a:hlinkClick r:id="rId4" action="ppaction://hlinksldjump"/>
            <a:extLst>
              <a:ext uri="{FF2B5EF4-FFF2-40B4-BE49-F238E27FC236}">
                <a16:creationId xmlns:a16="http://schemas.microsoft.com/office/drawing/2014/main" id="{732E1DFB-E5E4-4977-8E1F-64DA486C5D9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0698" y="102675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61361" y="101894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1770795" y="1436265"/>
            <a:ext cx="1008021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Кинологический центр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является учебным подразделением органов пограничной службы Республики Беларусь. Предназначен для подготовки, переподготовки и повышения квалификации специалистов-кинологов и подготовки служебных собак по различным видам служб, таким, как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розыскная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(поиск человека по запаховому следу),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сторожевая, специальная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(поиск наркотических средств и психотропных веществ, оружия, боеприпасов и взрывчатых веществ),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караульная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(охрана объектов), а также для разведения и выращивания собак служебных пород.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0A366-C286-4B9A-B19F-D3A2E019EDA2}"/>
              </a:ext>
            </a:extLst>
          </p:cNvPr>
          <p:cNvSpPr txBox="1"/>
          <p:nvPr/>
        </p:nvSpPr>
        <p:spPr>
          <a:xfrm>
            <a:off x="476856" y="3108316"/>
            <a:ext cx="9322517" cy="22406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Главное предназначение служебной собаки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взять след, а при необходимости – непосредственно атаковать и задержать самого нарушителя. Такие способности нарабатываются долгими тренировками.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Непосредственно на границу собаки выводятся в среднем дважды в неделю. Однако при необходимости и несколько раз в сутки.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Основное направление работы служебных собак таможни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выявление фактов незаконного перемещения через таможенную границу Евразийского экономического союза наркотических средств и психотропных веществ, оружия и боеприпасов.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8CF3AC-AADC-4800-9F31-9AEAE9458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5" y="5432817"/>
            <a:ext cx="447209" cy="4435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9" y="5957652"/>
            <a:ext cx="491160" cy="4911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BDDEA0-F2D3-4F20-A96F-F5FFAE154925}"/>
              </a:ext>
            </a:extLst>
          </p:cNvPr>
          <p:cNvSpPr txBox="1"/>
          <p:nvPr/>
        </p:nvSpPr>
        <p:spPr>
          <a:xfrm>
            <a:off x="1972845" y="5654573"/>
            <a:ext cx="1468245" cy="786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Видео </a:t>
            </a:r>
            <a:r>
              <a:rPr lang="ru-RU" sz="1400" i="1" dirty="0">
                <a:solidFill>
                  <a:prstClr val="black"/>
                </a:solidFill>
                <a:latin typeface="Calibri"/>
              </a:rPr>
              <a:t>«</a:t>
            </a:r>
            <a:r>
              <a:rPr lang="ru-RU" sz="1400" i="1" dirty="0" err="1">
                <a:solidFill>
                  <a:prstClr val="black"/>
                </a:solidFill>
                <a:latin typeface="Calibri"/>
              </a:rPr>
              <a:t>Сморгонская</a:t>
            </a:r>
            <a:r>
              <a:rPr lang="ru-RU" sz="1400" i="1" dirty="0">
                <a:solidFill>
                  <a:prstClr val="black"/>
                </a:solidFill>
                <a:latin typeface="Calibri"/>
              </a:rPr>
              <a:t> пограничная группа» (10:51)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3352401" y="5163588"/>
            <a:ext cx="8409917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Общее количество кинологов в таможенных органах составляет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38 человек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за которыми закреплено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39 служебных собак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Породы собак, используемые в таможенных органах, разнообразны. Основное поголовье составляют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немецкие овчарки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Но есть и такие породы, как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лабрадор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джек-рассел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терьер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ротвейлер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бордер-колли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русские и английские </a:t>
            </a:r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коккер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-спаниели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Срок несения службы собаки 8 лет.</a:t>
            </a:r>
          </a:p>
        </p:txBody>
      </p:sp>
      <p:pic>
        <p:nvPicPr>
          <p:cNvPr id="2050" name="Picture 2" descr="Демо сайт">
            <a:extLst>
              <a:ext uri="{FF2B5EF4-FFF2-40B4-BE49-F238E27FC236}">
                <a16:creationId xmlns:a16="http://schemas.microsoft.com/office/drawing/2014/main" id="{FAABEA70-7C0F-4C6B-897E-ACDA3E965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7" y="1568444"/>
            <a:ext cx="1122605" cy="141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инологический центр Вооруженных Сил отмечает свою очередную годовщину">
            <a:extLst>
              <a:ext uri="{FF2B5EF4-FFF2-40B4-BE49-F238E27FC236}">
                <a16:creationId xmlns:a16="http://schemas.microsoft.com/office/drawing/2014/main" id="{71DC7F12-8CD2-4D41-89F9-ACD928D33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6" r="16979"/>
          <a:stretch/>
        </p:blipFill>
        <p:spPr bwMode="auto">
          <a:xfrm>
            <a:off x="9925778" y="3152348"/>
            <a:ext cx="1789366" cy="18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10"/>
            <a:extLst>
              <a:ext uri="{FF2B5EF4-FFF2-40B4-BE49-F238E27FC236}">
                <a16:creationId xmlns:a16="http://schemas.microsoft.com/office/drawing/2014/main" id="{9101A987-D767-4386-8146-2EF29B0F67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789" y="5301096"/>
            <a:ext cx="1219200" cy="1219200"/>
          </a:xfrm>
          <a:prstGeom prst="rect">
            <a:avLst/>
          </a:prstGeom>
        </p:spPr>
      </p:pic>
      <p:sp>
        <p:nvSpPr>
          <p:cNvPr id="23" name="скрыть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512345"/>
            <a:ext cx="12192000" cy="534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98907" y="180916"/>
            <a:ext cx="7237978" cy="151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настоящее время в республике функционируют девять центров МЧС для работы с населением. Посмотрите видеоролик и определите основную цель работы этих центров.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1512000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7" name="для перехода" hidden="1">
            <a:hlinkClick r:id="rId3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3787474" y="2516759"/>
            <a:ext cx="8010512" cy="3813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Министерство по чрезвычайным ситуациям проводит целенаправленную работу по созданию в Республике Беларусь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образовательных центров безопасности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 деятельности центров 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обучать население (в том числе и детей) способам защиты и действиям в чрезвычайных ситуациях. Безопасность детей – это национальная безопасность будущего страны.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Обучение в центрах построено на принципах развлекательной игры. В основу положены методы погружения обучающихся в среду, максимально имитирующую чрезвычайную ситуацию, и углубленного изучения материала при повышении эмоционального восприятия моделируемой обстановки.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центрах применяются интерактивные тренажеры и симуляторы на основе современных информационно-коммуникационных технологий (виртуальная реальность, дополненная реальность, интернет вещей, компьютерное зрение).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706905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799640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8CF3AC-AADC-4800-9F31-9AEAE9458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33" y="546529"/>
            <a:ext cx="447209" cy="443513"/>
          </a:xfrm>
          <a:prstGeom prst="rect">
            <a:avLst/>
          </a:prstGeom>
        </p:spPr>
      </p:pic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812220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33" y="1137517"/>
            <a:ext cx="491160" cy="491160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7" y="2346170"/>
            <a:ext cx="2404745" cy="16031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1086B2-1AAA-4CA4-88CA-8470E8850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5" y="5838951"/>
            <a:ext cx="491160" cy="491160"/>
          </a:xfrm>
          <a:prstGeom prst="rect">
            <a:avLst/>
          </a:prstGeom>
        </p:spPr>
      </p:pic>
      <p:pic>
        <p:nvPicPr>
          <p:cNvPr id="8" name="Рисунок 7">
            <a:hlinkClick r:id="rId8"/>
            <a:extLst>
              <a:ext uri="{FF2B5EF4-FFF2-40B4-BE49-F238E27FC236}">
                <a16:creationId xmlns:a16="http://schemas.microsoft.com/office/drawing/2014/main" id="{259F4A89-E85C-46D8-9E55-8D7129D7A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0142" y="326262"/>
            <a:ext cx="1366654" cy="13666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5BCA97-BA19-4DD1-947B-40E9338206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2200" b="10400"/>
          <a:stretch/>
        </p:blipFill>
        <p:spPr>
          <a:xfrm>
            <a:off x="974436" y="3769515"/>
            <a:ext cx="2534574" cy="1307840"/>
          </a:xfrm>
          <a:prstGeom prst="rect">
            <a:avLst/>
          </a:prstGeom>
        </p:spPr>
      </p:pic>
      <p:pic>
        <p:nvPicPr>
          <p:cNvPr id="26" name="Рисунок 25">
            <a:hlinkClick r:id="rId12" action="ppaction://hlinksldjump"/>
            <a:extLst>
              <a:ext uri="{FF2B5EF4-FFF2-40B4-BE49-F238E27FC236}">
                <a16:creationId xmlns:a16="http://schemas.microsoft.com/office/drawing/2014/main" id="{6DE42D09-E9BF-496E-A8E0-7A8A7508EF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462" y="5151095"/>
            <a:ext cx="2982394" cy="1634625"/>
          </a:xfrm>
          <a:prstGeom prst="rect">
            <a:avLst/>
          </a:prstGeom>
        </p:spPr>
      </p:pic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2327690"/>
            <a:ext cx="12192000" cy="453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10065</TotalTime>
  <Words>2498</Words>
  <Application>Microsoft Office PowerPoint</Application>
  <PresentationFormat>Широкоэкранный</PresentationFormat>
  <Paragraphs>201</Paragraphs>
  <Slides>18</Slides>
  <Notes>15</Notes>
  <HiddenSlides>8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  <vt:variant>
        <vt:lpstr>Произвольные показы</vt:lpstr>
      </vt:variant>
      <vt:variant>
        <vt:i4>1</vt:i4>
      </vt:variant>
    </vt:vector>
  </HeadingPairs>
  <TitlesOfParts>
    <vt:vector size="24" baseType="lpstr">
      <vt:lpstr>Calibri</vt:lpstr>
      <vt:lpstr>Arial</vt:lpstr>
      <vt:lpstr>Arial Black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Валентина Гинчук</cp:lastModifiedBy>
  <cp:revision>733</cp:revision>
  <cp:lastPrinted>2018-12-07T06:48:34Z</cp:lastPrinted>
  <dcterms:created xsi:type="dcterms:W3CDTF">2018-12-03T10:14:15Z</dcterms:created>
  <dcterms:modified xsi:type="dcterms:W3CDTF">2024-02-16T14:35:30Z</dcterms:modified>
</cp:coreProperties>
</file>